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7" r:id="rId2"/>
    <p:sldId id="259" r:id="rId3"/>
    <p:sldId id="292" r:id="rId4"/>
    <p:sldId id="293" r:id="rId5"/>
    <p:sldId id="294" r:id="rId6"/>
    <p:sldId id="295" r:id="rId7"/>
    <p:sldId id="296" r:id="rId8"/>
    <p:sldId id="297" r:id="rId9"/>
    <p:sldId id="298" r:id="rId10"/>
    <p:sldId id="299" r:id="rId11"/>
    <p:sldId id="300" r:id="rId12"/>
    <p:sldId id="301" r:id="rId13"/>
    <p:sldId id="302" r:id="rId14"/>
    <p:sldId id="303" r:id="rId15"/>
    <p:sldId id="304" r:id="rId16"/>
    <p:sldId id="305" r:id="rId17"/>
    <p:sldId id="258" r:id="rId18"/>
    <p:sldId id="260" r:id="rId19"/>
    <p:sldId id="261" r:id="rId20"/>
    <p:sldId id="262" r:id="rId21"/>
    <p:sldId id="266" r:id="rId22"/>
    <p:sldId id="267" r:id="rId23"/>
    <p:sldId id="268" r:id="rId24"/>
    <p:sldId id="269" r:id="rId25"/>
    <p:sldId id="306" r:id="rId26"/>
    <p:sldId id="308" r:id="rId27"/>
    <p:sldId id="307" r:id="rId28"/>
    <p:sldId id="275" r:id="rId29"/>
    <p:sldId id="278" r:id="rId30"/>
    <p:sldId id="277" r:id="rId31"/>
    <p:sldId id="279" r:id="rId32"/>
    <p:sldId id="280" r:id="rId33"/>
    <p:sldId id="281" r:id="rId34"/>
    <p:sldId id="282" r:id="rId35"/>
    <p:sldId id="283" r:id="rId36"/>
    <p:sldId id="284" r:id="rId37"/>
    <p:sldId id="288" r:id="rId38"/>
    <p:sldId id="289" r:id="rId39"/>
    <p:sldId id="291" r:id="rId4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tch Fahrer" initials="MF" lastIdx="1" clrIdx="0">
    <p:extLst>
      <p:ext uri="{19B8F6BF-5375-455C-9EA6-DF929625EA0E}">
        <p15:presenceInfo xmlns:p15="http://schemas.microsoft.com/office/powerpoint/2012/main" userId="S-1-5-21-3682814173-2267372942-1375791684-11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0351" autoAdjust="0"/>
  </p:normalViewPr>
  <p:slideViewPr>
    <p:cSldViewPr snapToGrid="0">
      <p:cViewPr varScale="1">
        <p:scale>
          <a:sx n="69" d="100"/>
          <a:sy n="69" d="100"/>
        </p:scale>
        <p:origin x="1920" y="66"/>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03A45BA1-980A-4507-BE5A-5C1E7C2FFD8F}" type="datetimeFigureOut">
              <a:rPr lang="en-US"/>
              <a:t>3/4/2019</a:t>
            </a:fld>
            <a:endParaRPr/>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5A3416D-7FED-43BC-AA7C-D92DBA01ED64}" type="datetimeFigureOut">
              <a:rPr lang="en-US"/>
              <a:t>3/4/2019</a:t>
            </a:fld>
            <a:endParaRPr/>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a:t>
            </a:fld>
            <a:endParaRPr lang="en-US"/>
          </a:p>
        </p:txBody>
      </p:sp>
    </p:spTree>
    <p:extLst>
      <p:ext uri="{BB962C8B-B14F-4D97-AF65-F5344CB8AC3E}">
        <p14:creationId xmlns:p14="http://schemas.microsoft.com/office/powerpoint/2010/main" val="1926245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17</a:t>
            </a:fld>
            <a:endParaRPr lang="en-US"/>
          </a:p>
        </p:txBody>
      </p:sp>
    </p:spTree>
    <p:extLst>
      <p:ext uri="{BB962C8B-B14F-4D97-AF65-F5344CB8AC3E}">
        <p14:creationId xmlns:p14="http://schemas.microsoft.com/office/powerpoint/2010/main" val="3770855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9C440448-7D2B-46EA-988E-4C52B7F00B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1494" indent="-289036" eaLnBrk="0" hangingPunct="0">
              <a:defRPr sz="2400">
                <a:solidFill>
                  <a:schemeClr val="tx1"/>
                </a:solidFill>
                <a:latin typeface="Times New Roman" panose="02020603050405020304" pitchFamily="18" charset="0"/>
              </a:defRPr>
            </a:lvl2pPr>
            <a:lvl3pPr marL="1156145" indent="-231229" eaLnBrk="0" hangingPunct="0">
              <a:defRPr sz="2400">
                <a:solidFill>
                  <a:schemeClr val="tx1"/>
                </a:solidFill>
                <a:latin typeface="Times New Roman" panose="02020603050405020304" pitchFamily="18" charset="0"/>
              </a:defRPr>
            </a:lvl3pPr>
            <a:lvl4pPr marL="1618602" indent="-231229" eaLnBrk="0" hangingPunct="0">
              <a:defRPr sz="2400">
                <a:solidFill>
                  <a:schemeClr val="tx1"/>
                </a:solidFill>
                <a:latin typeface="Times New Roman" panose="02020603050405020304" pitchFamily="18" charset="0"/>
              </a:defRPr>
            </a:lvl4pPr>
            <a:lvl5pPr marL="2081060" indent="-231229" eaLnBrk="0" hangingPunct="0">
              <a:defRPr sz="2400">
                <a:solidFill>
                  <a:schemeClr val="tx1"/>
                </a:solidFill>
                <a:latin typeface="Times New Roman" panose="02020603050405020304" pitchFamily="18" charset="0"/>
              </a:defRPr>
            </a:lvl5pPr>
            <a:lvl6pPr marL="2543518" indent="-231229" eaLnBrk="0" fontAlgn="base" hangingPunct="0">
              <a:spcBef>
                <a:spcPct val="0"/>
              </a:spcBef>
              <a:spcAft>
                <a:spcPct val="0"/>
              </a:spcAft>
              <a:defRPr sz="2400">
                <a:solidFill>
                  <a:schemeClr val="tx1"/>
                </a:solidFill>
                <a:latin typeface="Times New Roman" panose="02020603050405020304" pitchFamily="18" charset="0"/>
              </a:defRPr>
            </a:lvl6pPr>
            <a:lvl7pPr marL="3005976" indent="-231229" eaLnBrk="0" fontAlgn="base" hangingPunct="0">
              <a:spcBef>
                <a:spcPct val="0"/>
              </a:spcBef>
              <a:spcAft>
                <a:spcPct val="0"/>
              </a:spcAft>
              <a:defRPr sz="2400">
                <a:solidFill>
                  <a:schemeClr val="tx1"/>
                </a:solidFill>
                <a:latin typeface="Times New Roman" panose="02020603050405020304" pitchFamily="18" charset="0"/>
              </a:defRPr>
            </a:lvl7pPr>
            <a:lvl8pPr marL="3468434" indent="-231229" eaLnBrk="0" fontAlgn="base" hangingPunct="0">
              <a:spcBef>
                <a:spcPct val="0"/>
              </a:spcBef>
              <a:spcAft>
                <a:spcPct val="0"/>
              </a:spcAft>
              <a:defRPr sz="2400">
                <a:solidFill>
                  <a:schemeClr val="tx1"/>
                </a:solidFill>
                <a:latin typeface="Times New Roman" panose="02020603050405020304" pitchFamily="18" charset="0"/>
              </a:defRPr>
            </a:lvl8pPr>
            <a:lvl9pPr marL="3930891" indent="-231229"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088A75A-CC34-4AC6-A9FA-5E51B644BF65}" type="slidenum">
              <a:rPr lang="en-US" altLang="en-US" sz="1200"/>
              <a:pPr eaLnBrk="1" hangingPunct="1"/>
              <a:t>18</a:t>
            </a:fld>
            <a:endParaRPr lang="en-US" altLang="en-US" sz="1200"/>
          </a:p>
        </p:txBody>
      </p:sp>
      <p:sp>
        <p:nvSpPr>
          <p:cNvPr id="33795" name="Rectangle 2">
            <a:extLst>
              <a:ext uri="{FF2B5EF4-FFF2-40B4-BE49-F238E27FC236}">
                <a16:creationId xmlns:a16="http://schemas.microsoft.com/office/drawing/2014/main" id="{6A124A34-EB7C-4FB5-934A-EEBA9DC512F8}"/>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8C8165CA-51EE-48B3-81F0-8A98FE3A54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b="1" i="1" dirty="0">
                <a:solidFill>
                  <a:srgbClr val="FF0066"/>
                </a:solidFill>
                <a:latin typeface="Times New Roman" panose="02020603050405020304" pitchFamily="18" charset="0"/>
                <a:cs typeface="Times New Roman" panose="02020603050405020304" pitchFamily="18" charset="0"/>
              </a:rPr>
              <a:t>(Do not advance slide till entire “Introduction” is read</a:t>
            </a:r>
          </a:p>
          <a:p>
            <a:pPr algn="ctr"/>
            <a:endParaRPr lang="en-US" altLang="en-US" b="1" i="1" dirty="0">
              <a:solidFill>
                <a:srgbClr val="FF0066"/>
              </a:solidFill>
              <a:latin typeface="Times New Roman" panose="02020603050405020304" pitchFamily="18" charset="0"/>
              <a:cs typeface="Times New Roman" panose="02020603050405020304" pitchFamily="18" charset="0"/>
            </a:endParaRPr>
          </a:p>
          <a:p>
            <a:pPr algn="ctr"/>
            <a:r>
              <a:rPr lang="en-US" altLang="en-US" u="sng" dirty="0">
                <a:latin typeface="Times New Roman" panose="02020603050405020304" pitchFamily="18" charset="0"/>
                <a:cs typeface="Times New Roman" panose="02020603050405020304" pitchFamily="18" charset="0"/>
              </a:rPr>
              <a:t>INTRODUCTION</a:t>
            </a:r>
          </a:p>
          <a:p>
            <a:pPr algn="ctr"/>
            <a:r>
              <a:rPr lang="en-US" altLang="en-US" u="sng" dirty="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cs typeface="Times New Roman" panose="02020603050405020304" pitchFamily="18" charset="0"/>
            </a:endParaRPr>
          </a:p>
          <a:p>
            <a:pPr algn="just"/>
            <a:r>
              <a:rPr lang="en-US" altLang="en-US" dirty="0">
                <a:latin typeface="Times New Roman" panose="02020603050405020304" pitchFamily="18" charset="0"/>
                <a:cs typeface="Times New Roman" panose="02020603050405020304" pitchFamily="18" charset="0"/>
              </a:rPr>
              <a:t>The New Reidsville Housing Authority (RHA) is the administering agency for the Section 8 Rental Housing Choice Voucher Program. The program is designed to provide income eligible families the opportunity to live in safe, decent and sanitary housing. The program benefits the participant as well as the owner/agent of the leased housing unit. By providing a rent subsidy, Section 8 affords the participant the opportunity to seek better housing or remain in their existing decent, good quality housing. The landlord benefits because they are guaranteed payment, either full or partial monthly rent.</a:t>
            </a:r>
          </a:p>
          <a:p>
            <a:pPr algn="just"/>
            <a:endParaRPr lang="en-US" altLang="en-US" dirty="0">
              <a:latin typeface="Times New Roman" panose="02020603050405020304" pitchFamily="18" charset="0"/>
              <a:cs typeface="Times New Roman" panose="02020603050405020304" pitchFamily="18" charset="0"/>
            </a:endParaRPr>
          </a:p>
          <a:p>
            <a:pPr algn="just"/>
            <a:r>
              <a:rPr lang="en-US" altLang="en-US" dirty="0">
                <a:latin typeface="Times New Roman" panose="02020603050405020304" pitchFamily="18" charset="0"/>
                <a:cs typeface="Times New Roman" panose="02020603050405020304" pitchFamily="18" charset="0"/>
              </a:rPr>
              <a:t>RHA operates in compliance with all state laws, which assure fair and equal housing opportunities to all persons. No U.S. citizen or non-citizen of eligible status will be excluded from participating in, or denied the benefits of the Section 8 Housing Choice Rental Program on the grounds of age, race, color, religion, sex, disability, national origin or familial status.</a:t>
            </a:r>
          </a:p>
          <a:p>
            <a:endParaRPr lang="en-US" altLang="en-US" dirty="0">
              <a:latin typeface="Times New Roman" panose="02020603050405020304" pitchFamily="18" charset="0"/>
            </a:endParaRPr>
          </a:p>
          <a:p>
            <a:pPr algn="ctr"/>
            <a:r>
              <a:rPr lang="en-US" altLang="en-US" b="1" dirty="0">
                <a:latin typeface="Times New Roman" panose="02020603050405020304" pitchFamily="18" charset="0"/>
              </a:rPr>
              <a:t>ADVANCE SLIDE TO FIRST BULLET NOW</a:t>
            </a:r>
          </a:p>
          <a:p>
            <a:endParaRPr lang="en-US" altLang="en-US" dirty="0">
              <a:latin typeface="Times New Roman" panose="02020603050405020304" pitchFamily="18" charset="0"/>
            </a:endParaRPr>
          </a:p>
          <a:p>
            <a:pPr eaLnBrk="1" hangingPunct="1">
              <a:spcBef>
                <a:spcPct val="50000"/>
              </a:spcBef>
              <a:buFontTx/>
              <a:buChar char="•"/>
            </a:pPr>
            <a:r>
              <a:rPr lang="en-US" altLang="en-US" sz="1000" b="1" dirty="0">
                <a:latin typeface="Times New Roman" panose="02020603050405020304" pitchFamily="18" charset="0"/>
              </a:rPr>
              <a:t>Must be a U.S citizen, national or non-citizen with eligible immigration status.</a:t>
            </a:r>
          </a:p>
          <a:p>
            <a:pPr eaLnBrk="1" hangingPunct="1">
              <a:spcBef>
                <a:spcPct val="50000"/>
              </a:spcBef>
              <a:buFontTx/>
              <a:buChar char="•"/>
            </a:pPr>
            <a:r>
              <a:rPr lang="en-US" altLang="en-US" sz="1000" b="1" dirty="0">
                <a:latin typeface="Times New Roman" panose="02020603050405020304" pitchFamily="18" charset="0"/>
              </a:rPr>
              <a:t>Must have an active application on file.</a:t>
            </a:r>
          </a:p>
          <a:p>
            <a:pPr eaLnBrk="1" hangingPunct="1">
              <a:spcBef>
                <a:spcPct val="50000"/>
              </a:spcBef>
              <a:buFontTx/>
              <a:buChar char="•"/>
            </a:pPr>
            <a:r>
              <a:rPr lang="en-US" altLang="en-US" sz="1000" b="1" dirty="0">
                <a:latin typeface="Times New Roman" panose="02020603050405020304" pitchFamily="18" charset="0"/>
              </a:rPr>
              <a:t>Must meet the income guidelines as published by HUD.</a:t>
            </a:r>
            <a:endParaRPr lang="en-US" altLang="en-US" dirty="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19</a:t>
            </a:fld>
            <a:endParaRPr lang="en-US"/>
          </a:p>
        </p:txBody>
      </p:sp>
    </p:spTree>
    <p:extLst>
      <p:ext uri="{BB962C8B-B14F-4D97-AF65-F5344CB8AC3E}">
        <p14:creationId xmlns:p14="http://schemas.microsoft.com/office/powerpoint/2010/main" val="2460001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20</a:t>
            </a:fld>
            <a:endParaRPr lang="en-US"/>
          </a:p>
        </p:txBody>
      </p:sp>
    </p:spTree>
    <p:extLst>
      <p:ext uri="{BB962C8B-B14F-4D97-AF65-F5344CB8AC3E}">
        <p14:creationId xmlns:p14="http://schemas.microsoft.com/office/powerpoint/2010/main" val="24783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21</a:t>
            </a:fld>
            <a:endParaRPr lang="en-US"/>
          </a:p>
        </p:txBody>
      </p:sp>
    </p:spTree>
    <p:extLst>
      <p:ext uri="{BB962C8B-B14F-4D97-AF65-F5344CB8AC3E}">
        <p14:creationId xmlns:p14="http://schemas.microsoft.com/office/powerpoint/2010/main" val="2836012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22</a:t>
            </a:fld>
            <a:endParaRPr lang="en-US"/>
          </a:p>
        </p:txBody>
      </p:sp>
    </p:spTree>
    <p:extLst>
      <p:ext uri="{BB962C8B-B14F-4D97-AF65-F5344CB8AC3E}">
        <p14:creationId xmlns:p14="http://schemas.microsoft.com/office/powerpoint/2010/main" val="265520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23</a:t>
            </a:fld>
            <a:endParaRPr lang="en-US"/>
          </a:p>
        </p:txBody>
      </p:sp>
    </p:spTree>
    <p:extLst>
      <p:ext uri="{BB962C8B-B14F-4D97-AF65-F5344CB8AC3E}">
        <p14:creationId xmlns:p14="http://schemas.microsoft.com/office/powerpoint/2010/main" val="609832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269146EB-8FB2-4AFD-B294-AB80405A48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1494" indent="-289036" eaLnBrk="0" hangingPunct="0">
              <a:defRPr sz="2400">
                <a:solidFill>
                  <a:schemeClr val="tx1"/>
                </a:solidFill>
                <a:latin typeface="Times New Roman" panose="02020603050405020304" pitchFamily="18" charset="0"/>
              </a:defRPr>
            </a:lvl2pPr>
            <a:lvl3pPr marL="1156145" indent="-231229" eaLnBrk="0" hangingPunct="0">
              <a:defRPr sz="2400">
                <a:solidFill>
                  <a:schemeClr val="tx1"/>
                </a:solidFill>
                <a:latin typeface="Times New Roman" panose="02020603050405020304" pitchFamily="18" charset="0"/>
              </a:defRPr>
            </a:lvl3pPr>
            <a:lvl4pPr marL="1618602" indent="-231229" eaLnBrk="0" hangingPunct="0">
              <a:defRPr sz="2400">
                <a:solidFill>
                  <a:schemeClr val="tx1"/>
                </a:solidFill>
                <a:latin typeface="Times New Roman" panose="02020603050405020304" pitchFamily="18" charset="0"/>
              </a:defRPr>
            </a:lvl4pPr>
            <a:lvl5pPr marL="2081060" indent="-231229" eaLnBrk="0" hangingPunct="0">
              <a:defRPr sz="2400">
                <a:solidFill>
                  <a:schemeClr val="tx1"/>
                </a:solidFill>
                <a:latin typeface="Times New Roman" panose="02020603050405020304" pitchFamily="18" charset="0"/>
              </a:defRPr>
            </a:lvl5pPr>
            <a:lvl6pPr marL="2543518" indent="-231229" eaLnBrk="0" fontAlgn="base" hangingPunct="0">
              <a:spcBef>
                <a:spcPct val="0"/>
              </a:spcBef>
              <a:spcAft>
                <a:spcPct val="0"/>
              </a:spcAft>
              <a:defRPr sz="2400">
                <a:solidFill>
                  <a:schemeClr val="tx1"/>
                </a:solidFill>
                <a:latin typeface="Times New Roman" panose="02020603050405020304" pitchFamily="18" charset="0"/>
              </a:defRPr>
            </a:lvl6pPr>
            <a:lvl7pPr marL="3005976" indent="-231229" eaLnBrk="0" fontAlgn="base" hangingPunct="0">
              <a:spcBef>
                <a:spcPct val="0"/>
              </a:spcBef>
              <a:spcAft>
                <a:spcPct val="0"/>
              </a:spcAft>
              <a:defRPr sz="2400">
                <a:solidFill>
                  <a:schemeClr val="tx1"/>
                </a:solidFill>
                <a:latin typeface="Times New Roman" panose="02020603050405020304" pitchFamily="18" charset="0"/>
              </a:defRPr>
            </a:lvl7pPr>
            <a:lvl8pPr marL="3468434" indent="-231229" eaLnBrk="0" fontAlgn="base" hangingPunct="0">
              <a:spcBef>
                <a:spcPct val="0"/>
              </a:spcBef>
              <a:spcAft>
                <a:spcPct val="0"/>
              </a:spcAft>
              <a:defRPr sz="2400">
                <a:solidFill>
                  <a:schemeClr val="tx1"/>
                </a:solidFill>
                <a:latin typeface="Times New Roman" panose="02020603050405020304" pitchFamily="18" charset="0"/>
              </a:defRPr>
            </a:lvl8pPr>
            <a:lvl9pPr marL="3930891" indent="-231229"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8FB6397-1C20-489D-A1D1-2B3D203B2B48}" type="slidenum">
              <a:rPr lang="en-US" altLang="en-US" sz="1200"/>
              <a:pPr eaLnBrk="1" hangingPunct="1"/>
              <a:t>29</a:t>
            </a:fld>
            <a:endParaRPr lang="en-US" altLang="en-US" sz="1200"/>
          </a:p>
        </p:txBody>
      </p:sp>
      <p:sp>
        <p:nvSpPr>
          <p:cNvPr id="35843" name="Rectangle 2">
            <a:extLst>
              <a:ext uri="{FF2B5EF4-FFF2-40B4-BE49-F238E27FC236}">
                <a16:creationId xmlns:a16="http://schemas.microsoft.com/office/drawing/2014/main" id="{CBB68ABA-06AC-4660-98B6-33F434BEB886}"/>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5CC39D57-AD5C-445E-BE48-8B797CC9A7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dirty="0">
                <a:latin typeface="Times New Roman" panose="02020603050405020304" pitchFamily="18" charset="0"/>
                <a:cs typeface="Times New Roman" panose="02020603050405020304" pitchFamily="18" charset="0"/>
              </a:rPr>
              <a:t>The Housing Authority may at anytime deny program assistance for an applicant or terminate program assistance for a participant for any of the following grounds:</a:t>
            </a:r>
            <a:endParaRPr lang="en-US" altLang="en-US" dirty="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C3BDCC66-4088-4828-A7E7-76B49FCB8F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1494" indent="-289036" eaLnBrk="0" hangingPunct="0">
              <a:defRPr sz="2400">
                <a:solidFill>
                  <a:schemeClr val="tx1"/>
                </a:solidFill>
                <a:latin typeface="Times New Roman" panose="02020603050405020304" pitchFamily="18" charset="0"/>
              </a:defRPr>
            </a:lvl2pPr>
            <a:lvl3pPr marL="1156145" indent="-231229" eaLnBrk="0" hangingPunct="0">
              <a:defRPr sz="2400">
                <a:solidFill>
                  <a:schemeClr val="tx1"/>
                </a:solidFill>
                <a:latin typeface="Times New Roman" panose="02020603050405020304" pitchFamily="18" charset="0"/>
              </a:defRPr>
            </a:lvl3pPr>
            <a:lvl4pPr marL="1618602" indent="-231229" eaLnBrk="0" hangingPunct="0">
              <a:defRPr sz="2400">
                <a:solidFill>
                  <a:schemeClr val="tx1"/>
                </a:solidFill>
                <a:latin typeface="Times New Roman" panose="02020603050405020304" pitchFamily="18" charset="0"/>
              </a:defRPr>
            </a:lvl4pPr>
            <a:lvl5pPr marL="2081060" indent="-231229" eaLnBrk="0" hangingPunct="0">
              <a:defRPr sz="2400">
                <a:solidFill>
                  <a:schemeClr val="tx1"/>
                </a:solidFill>
                <a:latin typeface="Times New Roman" panose="02020603050405020304" pitchFamily="18" charset="0"/>
              </a:defRPr>
            </a:lvl5pPr>
            <a:lvl6pPr marL="2543518" indent="-231229" eaLnBrk="0" fontAlgn="base" hangingPunct="0">
              <a:spcBef>
                <a:spcPct val="0"/>
              </a:spcBef>
              <a:spcAft>
                <a:spcPct val="0"/>
              </a:spcAft>
              <a:defRPr sz="2400">
                <a:solidFill>
                  <a:schemeClr val="tx1"/>
                </a:solidFill>
                <a:latin typeface="Times New Roman" panose="02020603050405020304" pitchFamily="18" charset="0"/>
              </a:defRPr>
            </a:lvl6pPr>
            <a:lvl7pPr marL="3005976" indent="-231229" eaLnBrk="0" fontAlgn="base" hangingPunct="0">
              <a:spcBef>
                <a:spcPct val="0"/>
              </a:spcBef>
              <a:spcAft>
                <a:spcPct val="0"/>
              </a:spcAft>
              <a:defRPr sz="2400">
                <a:solidFill>
                  <a:schemeClr val="tx1"/>
                </a:solidFill>
                <a:latin typeface="Times New Roman" panose="02020603050405020304" pitchFamily="18" charset="0"/>
              </a:defRPr>
            </a:lvl7pPr>
            <a:lvl8pPr marL="3468434" indent="-231229" eaLnBrk="0" fontAlgn="base" hangingPunct="0">
              <a:spcBef>
                <a:spcPct val="0"/>
              </a:spcBef>
              <a:spcAft>
                <a:spcPct val="0"/>
              </a:spcAft>
              <a:defRPr sz="2400">
                <a:solidFill>
                  <a:schemeClr val="tx1"/>
                </a:solidFill>
                <a:latin typeface="Times New Roman" panose="02020603050405020304" pitchFamily="18" charset="0"/>
              </a:defRPr>
            </a:lvl8pPr>
            <a:lvl9pPr marL="3930891" indent="-231229"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81AB783-40FA-4049-8830-37D8FC70852D}" type="slidenum">
              <a:rPr lang="en-US" altLang="en-US" sz="1200"/>
              <a:pPr eaLnBrk="1" hangingPunct="1"/>
              <a:t>30</a:t>
            </a:fld>
            <a:endParaRPr lang="en-US" altLang="en-US" sz="1200"/>
          </a:p>
        </p:txBody>
      </p:sp>
      <p:sp>
        <p:nvSpPr>
          <p:cNvPr id="34819" name="Rectangle 2">
            <a:extLst>
              <a:ext uri="{FF2B5EF4-FFF2-40B4-BE49-F238E27FC236}">
                <a16:creationId xmlns:a16="http://schemas.microsoft.com/office/drawing/2014/main" id="{2E28C5E5-BDB2-4572-BCDF-EA8A63F751E5}"/>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68CECC66-6C99-40E6-BF3D-E287122B96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a:latin typeface="Times New Roman" panose="02020603050405020304" pitchFamily="18" charset="0"/>
                <a:cs typeface="Times New Roman" panose="02020603050405020304" pitchFamily="18" charset="0"/>
              </a:rPr>
              <a:t>The family obligations to the owner are contained in the lease agreement.  Families are obligated to pay the rent on time and to take care of the housing unit. Generally, the owner is required to make repairs and provide routine maintenance. However, if a housing unit fails to meet Housing Quality Standards because of the following items, it is the responsibility of the family to make the corrections.</a:t>
            </a:r>
          </a:p>
          <a:p>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32</a:t>
            </a:fld>
            <a:endParaRPr lang="en-US"/>
          </a:p>
        </p:txBody>
      </p:sp>
    </p:spTree>
    <p:extLst>
      <p:ext uri="{BB962C8B-B14F-4D97-AF65-F5344CB8AC3E}">
        <p14:creationId xmlns:p14="http://schemas.microsoft.com/office/powerpoint/2010/main" val="2460371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4</a:t>
            </a:fld>
            <a:endParaRPr lang="en-US"/>
          </a:p>
        </p:txBody>
      </p:sp>
    </p:spTree>
    <p:extLst>
      <p:ext uri="{BB962C8B-B14F-4D97-AF65-F5344CB8AC3E}">
        <p14:creationId xmlns:p14="http://schemas.microsoft.com/office/powerpoint/2010/main" val="1271946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FE323E1F-D4B7-4799-9956-67B4077CA2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1494" indent="-289036" eaLnBrk="0" hangingPunct="0">
              <a:defRPr sz="2400">
                <a:solidFill>
                  <a:schemeClr val="tx1"/>
                </a:solidFill>
                <a:latin typeface="Times New Roman" panose="02020603050405020304" pitchFamily="18" charset="0"/>
              </a:defRPr>
            </a:lvl2pPr>
            <a:lvl3pPr marL="1156145" indent="-231229" eaLnBrk="0" hangingPunct="0">
              <a:defRPr sz="2400">
                <a:solidFill>
                  <a:schemeClr val="tx1"/>
                </a:solidFill>
                <a:latin typeface="Times New Roman" panose="02020603050405020304" pitchFamily="18" charset="0"/>
              </a:defRPr>
            </a:lvl3pPr>
            <a:lvl4pPr marL="1618602" indent="-231229" eaLnBrk="0" hangingPunct="0">
              <a:defRPr sz="2400">
                <a:solidFill>
                  <a:schemeClr val="tx1"/>
                </a:solidFill>
                <a:latin typeface="Times New Roman" panose="02020603050405020304" pitchFamily="18" charset="0"/>
              </a:defRPr>
            </a:lvl4pPr>
            <a:lvl5pPr marL="2081060" indent="-231229" eaLnBrk="0" hangingPunct="0">
              <a:defRPr sz="2400">
                <a:solidFill>
                  <a:schemeClr val="tx1"/>
                </a:solidFill>
                <a:latin typeface="Times New Roman" panose="02020603050405020304" pitchFamily="18" charset="0"/>
              </a:defRPr>
            </a:lvl5pPr>
            <a:lvl6pPr marL="2543518" indent="-231229" eaLnBrk="0" fontAlgn="base" hangingPunct="0">
              <a:spcBef>
                <a:spcPct val="0"/>
              </a:spcBef>
              <a:spcAft>
                <a:spcPct val="0"/>
              </a:spcAft>
              <a:defRPr sz="2400">
                <a:solidFill>
                  <a:schemeClr val="tx1"/>
                </a:solidFill>
                <a:latin typeface="Times New Roman" panose="02020603050405020304" pitchFamily="18" charset="0"/>
              </a:defRPr>
            </a:lvl6pPr>
            <a:lvl7pPr marL="3005976" indent="-231229" eaLnBrk="0" fontAlgn="base" hangingPunct="0">
              <a:spcBef>
                <a:spcPct val="0"/>
              </a:spcBef>
              <a:spcAft>
                <a:spcPct val="0"/>
              </a:spcAft>
              <a:defRPr sz="2400">
                <a:solidFill>
                  <a:schemeClr val="tx1"/>
                </a:solidFill>
                <a:latin typeface="Times New Roman" panose="02020603050405020304" pitchFamily="18" charset="0"/>
              </a:defRPr>
            </a:lvl7pPr>
            <a:lvl8pPr marL="3468434" indent="-231229" eaLnBrk="0" fontAlgn="base" hangingPunct="0">
              <a:spcBef>
                <a:spcPct val="0"/>
              </a:spcBef>
              <a:spcAft>
                <a:spcPct val="0"/>
              </a:spcAft>
              <a:defRPr sz="2400">
                <a:solidFill>
                  <a:schemeClr val="tx1"/>
                </a:solidFill>
                <a:latin typeface="Times New Roman" panose="02020603050405020304" pitchFamily="18" charset="0"/>
              </a:defRPr>
            </a:lvl8pPr>
            <a:lvl9pPr marL="3930891" indent="-231229"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FEECA75-24BF-4DB7-9701-437D9C7986E6}" type="slidenum">
              <a:rPr lang="en-US" altLang="en-US" sz="1200"/>
              <a:pPr eaLnBrk="1" hangingPunct="1"/>
              <a:t>33</a:t>
            </a:fld>
            <a:endParaRPr lang="en-US" altLang="en-US" sz="1200"/>
          </a:p>
        </p:txBody>
      </p:sp>
      <p:sp>
        <p:nvSpPr>
          <p:cNvPr id="36867" name="Rectangle 2">
            <a:extLst>
              <a:ext uri="{FF2B5EF4-FFF2-40B4-BE49-F238E27FC236}">
                <a16:creationId xmlns:a16="http://schemas.microsoft.com/office/drawing/2014/main" id="{FFD46AFD-C657-48FA-8754-DAEA848DE2DC}"/>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667B76D2-8D4C-47AF-B325-604E619333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a:latin typeface="Times New Roman" panose="02020603050405020304" pitchFamily="18" charset="0"/>
                <a:cs typeface="Times New Roman" panose="02020603050405020304" pitchFamily="18" charset="0"/>
              </a:rPr>
              <a:t>Rent reasonableness is used to ensure that a fair rent is paid for units on the Section 8 program, and that the program does not have the effect of inflating rents in the community. HA s must certify and document on a case-by-case basis that the approved rent is not more than:</a:t>
            </a:r>
          </a:p>
          <a:p>
            <a:pPr algn="just"/>
            <a:r>
              <a:rPr lang="en-US" altLang="en-US">
                <a:latin typeface="Times New Roman" panose="02020603050405020304" pitchFamily="18" charset="0"/>
                <a:cs typeface="Times New Roman" panose="02020603050405020304" pitchFamily="18" charset="0"/>
              </a:rPr>
              <a:t> </a:t>
            </a:r>
          </a:p>
          <a:p>
            <a:pPr algn="just"/>
            <a:r>
              <a:rPr lang="en-US" altLang="en-US">
                <a:solidFill>
                  <a:srgbClr val="FF3300"/>
                </a:solidFill>
                <a:latin typeface="Times New Roman" panose="02020603050405020304" pitchFamily="18" charset="0"/>
                <a:cs typeface="Times New Roman" panose="02020603050405020304" pitchFamily="18" charset="0"/>
              </a:rPr>
              <a:t>&lt;click&gt; </a:t>
            </a:r>
            <a:r>
              <a:rPr lang="en-US" altLang="en-US">
                <a:latin typeface="Times New Roman" panose="02020603050405020304" pitchFamily="18" charset="0"/>
                <a:cs typeface="Times New Roman" panose="02020603050405020304" pitchFamily="18" charset="0"/>
              </a:rPr>
              <a:t> Rents charged for comparable units in the private unassisted market, or rents charged by the owner for a comparable unassisted unit in the building or premises.</a:t>
            </a:r>
          </a:p>
          <a:p>
            <a:pPr algn="just"/>
            <a:r>
              <a:rPr lang="en-US" altLang="en-US">
                <a:latin typeface="Times New Roman" panose="02020603050405020304" pitchFamily="18" charset="0"/>
                <a:cs typeface="Times New Roman" panose="02020603050405020304" pitchFamily="18" charset="0"/>
              </a:rPr>
              <a:t> </a:t>
            </a:r>
          </a:p>
          <a:p>
            <a:pPr algn="just"/>
            <a:r>
              <a:rPr lang="en-US" altLang="en-US">
                <a:solidFill>
                  <a:srgbClr val="FF3300"/>
                </a:solidFill>
                <a:latin typeface="Times New Roman" panose="02020603050405020304" pitchFamily="18" charset="0"/>
                <a:cs typeface="Times New Roman" panose="02020603050405020304" pitchFamily="18" charset="0"/>
              </a:rPr>
              <a:t>&lt;click&gt; </a:t>
            </a:r>
            <a:r>
              <a:rPr lang="en-US" altLang="en-US">
                <a:latin typeface="Times New Roman" panose="02020603050405020304" pitchFamily="18" charset="0"/>
                <a:cs typeface="Times New Roman" panose="02020603050405020304" pitchFamily="18" charset="0"/>
              </a:rPr>
              <a:t>The HA will not approve an initial rent or a rent increase without determining that the rent amount is reasonable.</a:t>
            </a:r>
          </a:p>
          <a:p>
            <a:pPr algn="just"/>
            <a:r>
              <a:rPr lang="en-US" altLang="en-US">
                <a:latin typeface="Times New Roman" panose="02020603050405020304" pitchFamily="18" charset="0"/>
                <a:cs typeface="Times New Roman" panose="02020603050405020304" pitchFamily="18" charset="0"/>
              </a:rPr>
              <a:t> </a:t>
            </a:r>
          </a:p>
          <a:p>
            <a:pPr algn="just"/>
            <a:r>
              <a:rPr lang="en-US" altLang="en-US">
                <a:latin typeface="Times New Roman" panose="02020603050405020304" pitchFamily="18" charset="0"/>
                <a:cs typeface="Times New Roman" panose="02020603050405020304" pitchFamily="18" charset="0"/>
              </a:rPr>
              <a:t>In making a rent reasonableness determination, the Housing Authority will compare the rent for the unit to the rent of comparable units in the same or comparable neighborhoods. The Housing Authority will consider the location, quality, size, and number of bedrooms, age, amenities, housing services, maintenance and utilities of the unit and the comparable units.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89DBB36-A718-43E3-B50A-BA0915E932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1494" indent="-289036" eaLnBrk="0" hangingPunct="0">
              <a:defRPr sz="2400">
                <a:solidFill>
                  <a:schemeClr val="tx1"/>
                </a:solidFill>
                <a:latin typeface="Times New Roman" panose="02020603050405020304" pitchFamily="18" charset="0"/>
              </a:defRPr>
            </a:lvl2pPr>
            <a:lvl3pPr marL="1156145" indent="-231229" eaLnBrk="0" hangingPunct="0">
              <a:defRPr sz="2400">
                <a:solidFill>
                  <a:schemeClr val="tx1"/>
                </a:solidFill>
                <a:latin typeface="Times New Roman" panose="02020603050405020304" pitchFamily="18" charset="0"/>
              </a:defRPr>
            </a:lvl3pPr>
            <a:lvl4pPr marL="1618602" indent="-231229" eaLnBrk="0" hangingPunct="0">
              <a:defRPr sz="2400">
                <a:solidFill>
                  <a:schemeClr val="tx1"/>
                </a:solidFill>
                <a:latin typeface="Times New Roman" panose="02020603050405020304" pitchFamily="18" charset="0"/>
              </a:defRPr>
            </a:lvl4pPr>
            <a:lvl5pPr marL="2081060" indent="-231229" eaLnBrk="0" hangingPunct="0">
              <a:defRPr sz="2400">
                <a:solidFill>
                  <a:schemeClr val="tx1"/>
                </a:solidFill>
                <a:latin typeface="Times New Roman" panose="02020603050405020304" pitchFamily="18" charset="0"/>
              </a:defRPr>
            </a:lvl5pPr>
            <a:lvl6pPr marL="2543518" indent="-231229" eaLnBrk="0" fontAlgn="base" hangingPunct="0">
              <a:spcBef>
                <a:spcPct val="0"/>
              </a:spcBef>
              <a:spcAft>
                <a:spcPct val="0"/>
              </a:spcAft>
              <a:defRPr sz="2400">
                <a:solidFill>
                  <a:schemeClr val="tx1"/>
                </a:solidFill>
                <a:latin typeface="Times New Roman" panose="02020603050405020304" pitchFamily="18" charset="0"/>
              </a:defRPr>
            </a:lvl6pPr>
            <a:lvl7pPr marL="3005976" indent="-231229" eaLnBrk="0" fontAlgn="base" hangingPunct="0">
              <a:spcBef>
                <a:spcPct val="0"/>
              </a:spcBef>
              <a:spcAft>
                <a:spcPct val="0"/>
              </a:spcAft>
              <a:defRPr sz="2400">
                <a:solidFill>
                  <a:schemeClr val="tx1"/>
                </a:solidFill>
                <a:latin typeface="Times New Roman" panose="02020603050405020304" pitchFamily="18" charset="0"/>
              </a:defRPr>
            </a:lvl7pPr>
            <a:lvl8pPr marL="3468434" indent="-231229" eaLnBrk="0" fontAlgn="base" hangingPunct="0">
              <a:spcBef>
                <a:spcPct val="0"/>
              </a:spcBef>
              <a:spcAft>
                <a:spcPct val="0"/>
              </a:spcAft>
              <a:defRPr sz="2400">
                <a:solidFill>
                  <a:schemeClr val="tx1"/>
                </a:solidFill>
                <a:latin typeface="Times New Roman" panose="02020603050405020304" pitchFamily="18" charset="0"/>
              </a:defRPr>
            </a:lvl8pPr>
            <a:lvl9pPr marL="3930891" indent="-231229"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4CAA0F6-7F01-46FA-A6D8-BF67C3878D24}" type="slidenum">
              <a:rPr lang="en-US" altLang="en-US" sz="1200"/>
              <a:pPr eaLnBrk="1" hangingPunct="1"/>
              <a:t>34</a:t>
            </a:fld>
            <a:endParaRPr lang="en-US" altLang="en-US" sz="1200"/>
          </a:p>
        </p:txBody>
      </p:sp>
      <p:sp>
        <p:nvSpPr>
          <p:cNvPr id="37891" name="Rectangle 2">
            <a:extLst>
              <a:ext uri="{FF2B5EF4-FFF2-40B4-BE49-F238E27FC236}">
                <a16:creationId xmlns:a16="http://schemas.microsoft.com/office/drawing/2014/main" id="{FA024C7F-5342-4652-813F-AFDBCEE25B16}"/>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EB282195-AA8C-4941-8078-E69849E53B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a:latin typeface="Times New Roman" panose="02020603050405020304" pitchFamily="18" charset="0"/>
                <a:cs typeface="Times New Roman" panose="02020603050405020304" pitchFamily="18" charset="0"/>
              </a:rPr>
              <a:t>The GHA will issue a voucher for a particular bedroom size. The Bedroom size is a factor in determining the family’s level of assistance. The following guidelines will determine each family’s unit size without overcrowding or over-housing:</a:t>
            </a:r>
          </a:p>
          <a:p>
            <a:endParaRPr lang="en-US" altLang="en-US">
              <a:latin typeface="Times New Roman" panose="02020603050405020304" pitchFamily="18" charset="0"/>
            </a:endParaRPr>
          </a:p>
          <a:p>
            <a:r>
              <a:rPr lang="en-US" altLang="en-US">
                <a:latin typeface="Times New Roman" panose="02020603050405020304" pitchFamily="18" charset="0"/>
              </a:rPr>
              <a:t>&lt;click to bring up table&gt;</a:t>
            </a:r>
          </a:p>
          <a:p>
            <a:endParaRPr lang="en-US" altLang="en-US">
              <a:latin typeface="Times New Roman" panose="02020603050405020304" pitchFamily="18" charset="0"/>
            </a:endParaRPr>
          </a:p>
          <a:p>
            <a:pPr algn="just"/>
            <a:r>
              <a:rPr lang="en-US" altLang="en-US">
                <a:latin typeface="Times New Roman" panose="02020603050405020304" pitchFamily="18" charset="0"/>
                <a:cs typeface="Times New Roman" panose="02020603050405020304" pitchFamily="18" charset="0"/>
              </a:rPr>
              <a:t>These standards are based on the assumption that each bedroom will accommodate no more than two (2) persons.</a:t>
            </a:r>
          </a:p>
          <a:p>
            <a:pPr algn="just"/>
            <a:r>
              <a:rPr lang="en-US" altLang="en-US">
                <a:latin typeface="Times New Roman" panose="02020603050405020304" pitchFamily="18" charset="0"/>
                <a:cs typeface="Times New Roman" panose="02020603050405020304" pitchFamily="18" charset="0"/>
              </a:rPr>
              <a:t> </a:t>
            </a:r>
          </a:p>
          <a:p>
            <a:pPr algn="just"/>
            <a:r>
              <a:rPr lang="en-US" altLang="en-US">
                <a:latin typeface="Times New Roman" panose="02020603050405020304" pitchFamily="18" charset="0"/>
                <a:cs typeface="Times New Roman" panose="02020603050405020304" pitchFamily="18" charset="0"/>
              </a:rPr>
              <a:t>In determining bedroom size, the GHA will include the presence of children to be born to a pregnant woman, children who are in the process of being adopted, children whose custody is being obtained, children who are temporarily away at school or temporarily in foster-care.</a:t>
            </a:r>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BDFD22DF-F61D-4187-8B40-1DCBD7E147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1494" indent="-289036" eaLnBrk="0" hangingPunct="0">
              <a:defRPr sz="2400">
                <a:solidFill>
                  <a:schemeClr val="tx1"/>
                </a:solidFill>
                <a:latin typeface="Times New Roman" panose="02020603050405020304" pitchFamily="18" charset="0"/>
              </a:defRPr>
            </a:lvl2pPr>
            <a:lvl3pPr marL="1156145" indent="-231229" eaLnBrk="0" hangingPunct="0">
              <a:defRPr sz="2400">
                <a:solidFill>
                  <a:schemeClr val="tx1"/>
                </a:solidFill>
                <a:latin typeface="Times New Roman" panose="02020603050405020304" pitchFamily="18" charset="0"/>
              </a:defRPr>
            </a:lvl3pPr>
            <a:lvl4pPr marL="1618602" indent="-231229" eaLnBrk="0" hangingPunct="0">
              <a:defRPr sz="2400">
                <a:solidFill>
                  <a:schemeClr val="tx1"/>
                </a:solidFill>
                <a:latin typeface="Times New Roman" panose="02020603050405020304" pitchFamily="18" charset="0"/>
              </a:defRPr>
            </a:lvl4pPr>
            <a:lvl5pPr marL="2081060" indent="-231229" eaLnBrk="0" hangingPunct="0">
              <a:defRPr sz="2400">
                <a:solidFill>
                  <a:schemeClr val="tx1"/>
                </a:solidFill>
                <a:latin typeface="Times New Roman" panose="02020603050405020304" pitchFamily="18" charset="0"/>
              </a:defRPr>
            </a:lvl5pPr>
            <a:lvl6pPr marL="2543518" indent="-231229" eaLnBrk="0" fontAlgn="base" hangingPunct="0">
              <a:spcBef>
                <a:spcPct val="0"/>
              </a:spcBef>
              <a:spcAft>
                <a:spcPct val="0"/>
              </a:spcAft>
              <a:defRPr sz="2400">
                <a:solidFill>
                  <a:schemeClr val="tx1"/>
                </a:solidFill>
                <a:latin typeface="Times New Roman" panose="02020603050405020304" pitchFamily="18" charset="0"/>
              </a:defRPr>
            </a:lvl6pPr>
            <a:lvl7pPr marL="3005976" indent="-231229" eaLnBrk="0" fontAlgn="base" hangingPunct="0">
              <a:spcBef>
                <a:spcPct val="0"/>
              </a:spcBef>
              <a:spcAft>
                <a:spcPct val="0"/>
              </a:spcAft>
              <a:defRPr sz="2400">
                <a:solidFill>
                  <a:schemeClr val="tx1"/>
                </a:solidFill>
                <a:latin typeface="Times New Roman" panose="02020603050405020304" pitchFamily="18" charset="0"/>
              </a:defRPr>
            </a:lvl7pPr>
            <a:lvl8pPr marL="3468434" indent="-231229" eaLnBrk="0" fontAlgn="base" hangingPunct="0">
              <a:spcBef>
                <a:spcPct val="0"/>
              </a:spcBef>
              <a:spcAft>
                <a:spcPct val="0"/>
              </a:spcAft>
              <a:defRPr sz="2400">
                <a:solidFill>
                  <a:schemeClr val="tx1"/>
                </a:solidFill>
                <a:latin typeface="Times New Roman" panose="02020603050405020304" pitchFamily="18" charset="0"/>
              </a:defRPr>
            </a:lvl8pPr>
            <a:lvl9pPr marL="3930891" indent="-231229"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B634D76-2D15-4B5C-AF9F-8BF2B2F83793}" type="slidenum">
              <a:rPr lang="en-US" altLang="en-US" sz="1200"/>
              <a:pPr eaLnBrk="1" hangingPunct="1"/>
              <a:t>35</a:t>
            </a:fld>
            <a:endParaRPr lang="en-US" altLang="en-US" sz="1200"/>
          </a:p>
        </p:txBody>
      </p:sp>
      <p:sp>
        <p:nvSpPr>
          <p:cNvPr id="38915" name="Rectangle 2">
            <a:extLst>
              <a:ext uri="{FF2B5EF4-FFF2-40B4-BE49-F238E27FC236}">
                <a16:creationId xmlns:a16="http://schemas.microsoft.com/office/drawing/2014/main" id="{BE225CF2-17A5-4D6F-9EF1-1AC0E491CE8B}"/>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3CE00AB8-C7C7-4D58-A442-4A4E13F853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sz="1000">
                <a:latin typeface="Times New Roman" panose="02020603050405020304" pitchFamily="18" charset="0"/>
                <a:cs typeface="Times New Roman" panose="02020603050405020304" pitchFamily="18" charset="0"/>
              </a:rPr>
              <a:t>Bedroom size will also be determined using the following guidelines:</a:t>
            </a:r>
          </a:p>
          <a:p>
            <a:pPr algn="just"/>
            <a:r>
              <a:rPr lang="en-US" altLang="en-US" sz="1000">
                <a:latin typeface="Times New Roman" panose="02020603050405020304" pitchFamily="18" charset="0"/>
                <a:cs typeface="Times New Roman" panose="02020603050405020304" pitchFamily="18" charset="0"/>
              </a:rPr>
              <a:t> </a:t>
            </a:r>
          </a:p>
          <a:p>
            <a:pPr algn="just"/>
            <a:r>
              <a:rPr lang="en-US" altLang="en-US" sz="1000">
                <a:latin typeface="Times New Roman" panose="02020603050405020304" pitchFamily="18" charset="0"/>
                <a:cs typeface="Times New Roman" panose="02020603050405020304" pitchFamily="18" charset="0"/>
              </a:rPr>
              <a:t>&lt;click&gt; Children of the same sex will share a bedroom.</a:t>
            </a:r>
          </a:p>
          <a:p>
            <a:pPr algn="just"/>
            <a:r>
              <a:rPr lang="en-US" altLang="en-US" sz="1000">
                <a:latin typeface="Times New Roman" panose="02020603050405020304" pitchFamily="18" charset="0"/>
                <a:cs typeface="Times New Roman" panose="02020603050405020304" pitchFamily="18" charset="0"/>
              </a:rPr>
              <a:t>&lt;click&gt; Children of the opposite sex will not share a bedroom.</a:t>
            </a:r>
          </a:p>
          <a:p>
            <a:pPr algn="just"/>
            <a:r>
              <a:rPr lang="en-US" altLang="en-US" sz="1000">
                <a:latin typeface="Times New Roman" panose="02020603050405020304" pitchFamily="18" charset="0"/>
                <a:cs typeface="Times New Roman" panose="02020603050405020304" pitchFamily="18" charset="0"/>
              </a:rPr>
              <a:t>&lt;click&gt; Adults and children will not be required to share a bedroom.</a:t>
            </a:r>
          </a:p>
          <a:p>
            <a:pPr algn="just"/>
            <a:r>
              <a:rPr lang="en-US" altLang="en-US" sz="1000">
                <a:latin typeface="Times New Roman" panose="02020603050405020304" pitchFamily="18" charset="0"/>
                <a:cs typeface="Times New Roman" panose="02020603050405020304" pitchFamily="18" charset="0"/>
              </a:rPr>
              <a:t>&lt;click&gt; Foster-adults and children will not be required to share a bedroom with family member.</a:t>
            </a:r>
          </a:p>
          <a:p>
            <a:pPr algn="just"/>
            <a:r>
              <a:rPr lang="en-US" altLang="en-US" sz="1000">
                <a:latin typeface="Times New Roman" panose="02020603050405020304" pitchFamily="18" charset="0"/>
                <a:cs typeface="Times New Roman" panose="02020603050405020304" pitchFamily="18" charset="0"/>
              </a:rPr>
              <a:t>&lt;click&gt; Live-in aides will get a separate bedroom.</a:t>
            </a:r>
          </a:p>
          <a:p>
            <a:pPr algn="just"/>
            <a:r>
              <a:rPr lang="en-US" altLang="en-US" sz="1000">
                <a:latin typeface="Times New Roman" panose="02020603050405020304" pitchFamily="18" charset="0"/>
                <a:cs typeface="Times New Roman" panose="02020603050405020304" pitchFamily="18" charset="0"/>
              </a:rPr>
              <a:t> </a:t>
            </a:r>
          </a:p>
          <a:p>
            <a:pPr algn="just"/>
            <a:r>
              <a:rPr lang="en-US" altLang="en-US" sz="1000">
                <a:latin typeface="Times New Roman" panose="02020603050405020304" pitchFamily="18" charset="0"/>
                <a:cs typeface="Times New Roman" panose="02020603050405020304" pitchFamily="18" charset="0"/>
              </a:rPr>
              <a:t>GHA will grant exceptions to normal occupancy standards; when a family requests a larger size than the guidelines allow and documents a medical reason why the larger size is necessary.</a:t>
            </a:r>
          </a:p>
          <a:p>
            <a:pPr algn="just"/>
            <a:r>
              <a:rPr lang="en-US" altLang="en-US" sz="1000">
                <a:latin typeface="Times New Roman" panose="02020603050405020304" pitchFamily="18" charset="0"/>
                <a:cs typeface="Times New Roman" panose="02020603050405020304" pitchFamily="18" charset="0"/>
              </a:rPr>
              <a:t> </a:t>
            </a:r>
          </a:p>
          <a:p>
            <a:pPr algn="just"/>
            <a:r>
              <a:rPr lang="en-US" altLang="en-US" sz="1000">
                <a:latin typeface="Times New Roman" panose="02020603050405020304" pitchFamily="18" charset="0"/>
                <a:cs typeface="Times New Roman" panose="02020603050405020304" pitchFamily="18" charset="0"/>
              </a:rPr>
              <a:t>The family unit size will be determined by GHA in accordance with the above guidelines and will determine the maximum rent subsidy for the family; however the family may select a unit that may be larger or smaller that the family unit size. If the family selects a smaller unit, the payment standard for the smaller size will be used to calculate the subsidy. If the family selects a larger size, the payment standard for the family size will determine the maximum subsidy.</a:t>
            </a:r>
          </a:p>
          <a:p>
            <a:pPr algn="just"/>
            <a:r>
              <a:rPr lang="en-US" altLang="en-US" sz="1000">
                <a:latin typeface="Times New Roman" panose="02020603050405020304" pitchFamily="18" charset="0"/>
                <a:cs typeface="Times New Roman" panose="02020603050405020304" pitchFamily="18" charset="0"/>
              </a:rPr>
              <a:t> </a:t>
            </a:r>
          </a:p>
          <a:p>
            <a:pPr algn="just"/>
            <a:r>
              <a:rPr lang="en-US" altLang="en-US" sz="1000">
                <a:latin typeface="Times New Roman" panose="02020603050405020304" pitchFamily="18" charset="0"/>
                <a:cs typeface="Times New Roman" panose="02020603050405020304" pitchFamily="18" charset="0"/>
              </a:rPr>
              <a:t>Participants will be allowed to use non-sleeping areas (excluding kitchens and bathrooms) as a bedroom subject to landlord approval; however, the Payment Standard shall be based on the size indicated on the Voucher or unit size selected whichever is smaller. In these exceptions, GHA reserves the right to approve or disapprove such accommodations that may lead to unsafe or overcrowded conditions.</a:t>
            </a:r>
            <a:endParaRPr lang="en-US" altLang="en-US" sz="100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420497D4-52D5-4DF4-A650-4868DCBA87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1494" indent="-289036" eaLnBrk="0" hangingPunct="0">
              <a:defRPr sz="2400">
                <a:solidFill>
                  <a:schemeClr val="tx1"/>
                </a:solidFill>
                <a:latin typeface="Times New Roman" panose="02020603050405020304" pitchFamily="18" charset="0"/>
              </a:defRPr>
            </a:lvl2pPr>
            <a:lvl3pPr marL="1156145" indent="-231229" eaLnBrk="0" hangingPunct="0">
              <a:defRPr sz="2400">
                <a:solidFill>
                  <a:schemeClr val="tx1"/>
                </a:solidFill>
                <a:latin typeface="Times New Roman" panose="02020603050405020304" pitchFamily="18" charset="0"/>
              </a:defRPr>
            </a:lvl3pPr>
            <a:lvl4pPr marL="1618602" indent="-231229" eaLnBrk="0" hangingPunct="0">
              <a:defRPr sz="2400">
                <a:solidFill>
                  <a:schemeClr val="tx1"/>
                </a:solidFill>
                <a:latin typeface="Times New Roman" panose="02020603050405020304" pitchFamily="18" charset="0"/>
              </a:defRPr>
            </a:lvl4pPr>
            <a:lvl5pPr marL="2081060" indent="-231229" eaLnBrk="0" hangingPunct="0">
              <a:defRPr sz="2400">
                <a:solidFill>
                  <a:schemeClr val="tx1"/>
                </a:solidFill>
                <a:latin typeface="Times New Roman" panose="02020603050405020304" pitchFamily="18" charset="0"/>
              </a:defRPr>
            </a:lvl5pPr>
            <a:lvl6pPr marL="2543518" indent="-231229" eaLnBrk="0" fontAlgn="base" hangingPunct="0">
              <a:spcBef>
                <a:spcPct val="0"/>
              </a:spcBef>
              <a:spcAft>
                <a:spcPct val="0"/>
              </a:spcAft>
              <a:defRPr sz="2400">
                <a:solidFill>
                  <a:schemeClr val="tx1"/>
                </a:solidFill>
                <a:latin typeface="Times New Roman" panose="02020603050405020304" pitchFamily="18" charset="0"/>
              </a:defRPr>
            </a:lvl6pPr>
            <a:lvl7pPr marL="3005976" indent="-231229" eaLnBrk="0" fontAlgn="base" hangingPunct="0">
              <a:spcBef>
                <a:spcPct val="0"/>
              </a:spcBef>
              <a:spcAft>
                <a:spcPct val="0"/>
              </a:spcAft>
              <a:defRPr sz="2400">
                <a:solidFill>
                  <a:schemeClr val="tx1"/>
                </a:solidFill>
                <a:latin typeface="Times New Roman" panose="02020603050405020304" pitchFamily="18" charset="0"/>
              </a:defRPr>
            </a:lvl7pPr>
            <a:lvl8pPr marL="3468434" indent="-231229" eaLnBrk="0" fontAlgn="base" hangingPunct="0">
              <a:spcBef>
                <a:spcPct val="0"/>
              </a:spcBef>
              <a:spcAft>
                <a:spcPct val="0"/>
              </a:spcAft>
              <a:defRPr sz="2400">
                <a:solidFill>
                  <a:schemeClr val="tx1"/>
                </a:solidFill>
                <a:latin typeface="Times New Roman" panose="02020603050405020304" pitchFamily="18" charset="0"/>
              </a:defRPr>
            </a:lvl8pPr>
            <a:lvl9pPr marL="3930891" indent="-231229"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44CE144-494E-4177-BA2C-441A1FD02028}" type="slidenum">
              <a:rPr lang="en-US" altLang="en-US" sz="1200"/>
              <a:pPr eaLnBrk="1" hangingPunct="1"/>
              <a:t>36</a:t>
            </a:fld>
            <a:endParaRPr lang="en-US" altLang="en-US" sz="1200"/>
          </a:p>
        </p:txBody>
      </p:sp>
      <p:sp>
        <p:nvSpPr>
          <p:cNvPr id="39939" name="Rectangle 2">
            <a:extLst>
              <a:ext uri="{FF2B5EF4-FFF2-40B4-BE49-F238E27FC236}">
                <a16:creationId xmlns:a16="http://schemas.microsoft.com/office/drawing/2014/main" id="{30DF01C2-5C65-44F4-9D31-995CC84C8BAF}"/>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CEB8B161-CEF5-44E4-BA25-CBC67C36AF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b="1" u="sng" dirty="0">
                <a:latin typeface="Times New Roman" panose="02020603050405020304" pitchFamily="18" charset="0"/>
                <a:cs typeface="Times New Roman" panose="02020603050405020304" pitchFamily="18" charset="0"/>
              </a:rPr>
              <a:t>WHERE FAMILY MAY LEASE A UNIT/NOTICE OF PORTABILTY</a:t>
            </a:r>
            <a:endParaRPr lang="en-US" altLang="en-US" dirty="0">
              <a:latin typeface="Times New Roman" panose="02020603050405020304" pitchFamily="18" charset="0"/>
              <a:cs typeface="Times New Roman" panose="02020603050405020304" pitchFamily="18" charset="0"/>
            </a:endParaRPr>
          </a:p>
          <a:p>
            <a:pPr algn="ctr"/>
            <a:r>
              <a:rPr lang="en-US" altLang="en-US" b="1" u="sng" dirty="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cs typeface="Times New Roman" panose="02020603050405020304" pitchFamily="18" charset="0"/>
            </a:endParaRPr>
          </a:p>
          <a:p>
            <a:pPr algn="just"/>
            <a:r>
              <a:rPr lang="en-US" altLang="en-US" dirty="0">
                <a:latin typeface="Times New Roman" panose="02020603050405020304" pitchFamily="18" charset="0"/>
                <a:cs typeface="Times New Roman" panose="02020603050405020304" pitchFamily="18" charset="0"/>
              </a:rPr>
              <a:t>&lt;click&gt; With your Voucher you may lease a unit anywhere in the city of Greensboro and Guilford County with the exception of the City of High Point. If you locate a unit outside the Greensboro Housing Authority’s (GHA) jurisdiction, you will need to exercise portability, if you are eligible under GHA portability policy.</a:t>
            </a:r>
          </a:p>
          <a:p>
            <a:pPr algn="just"/>
            <a:r>
              <a:rPr lang="en-US" altLang="en-US" dirty="0">
                <a:latin typeface="Times New Roman" panose="02020603050405020304" pitchFamily="18" charset="0"/>
                <a:cs typeface="Times New Roman" panose="02020603050405020304" pitchFamily="18" charset="0"/>
              </a:rP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FF16E009-A299-4CA2-9548-F16FB94F09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1494" indent="-289036" eaLnBrk="0" hangingPunct="0">
              <a:defRPr sz="2400">
                <a:solidFill>
                  <a:schemeClr val="tx1"/>
                </a:solidFill>
                <a:latin typeface="Times New Roman" panose="02020603050405020304" pitchFamily="18" charset="0"/>
              </a:defRPr>
            </a:lvl2pPr>
            <a:lvl3pPr marL="1156145" indent="-231229" eaLnBrk="0" hangingPunct="0">
              <a:defRPr sz="2400">
                <a:solidFill>
                  <a:schemeClr val="tx1"/>
                </a:solidFill>
                <a:latin typeface="Times New Roman" panose="02020603050405020304" pitchFamily="18" charset="0"/>
              </a:defRPr>
            </a:lvl3pPr>
            <a:lvl4pPr marL="1618602" indent="-231229" eaLnBrk="0" hangingPunct="0">
              <a:defRPr sz="2400">
                <a:solidFill>
                  <a:schemeClr val="tx1"/>
                </a:solidFill>
                <a:latin typeface="Times New Roman" panose="02020603050405020304" pitchFamily="18" charset="0"/>
              </a:defRPr>
            </a:lvl4pPr>
            <a:lvl5pPr marL="2081060" indent="-231229" eaLnBrk="0" hangingPunct="0">
              <a:defRPr sz="2400">
                <a:solidFill>
                  <a:schemeClr val="tx1"/>
                </a:solidFill>
                <a:latin typeface="Times New Roman" panose="02020603050405020304" pitchFamily="18" charset="0"/>
              </a:defRPr>
            </a:lvl5pPr>
            <a:lvl6pPr marL="2543518" indent="-231229" eaLnBrk="0" fontAlgn="base" hangingPunct="0">
              <a:spcBef>
                <a:spcPct val="0"/>
              </a:spcBef>
              <a:spcAft>
                <a:spcPct val="0"/>
              </a:spcAft>
              <a:defRPr sz="2400">
                <a:solidFill>
                  <a:schemeClr val="tx1"/>
                </a:solidFill>
                <a:latin typeface="Times New Roman" panose="02020603050405020304" pitchFamily="18" charset="0"/>
              </a:defRPr>
            </a:lvl6pPr>
            <a:lvl7pPr marL="3005976" indent="-231229" eaLnBrk="0" fontAlgn="base" hangingPunct="0">
              <a:spcBef>
                <a:spcPct val="0"/>
              </a:spcBef>
              <a:spcAft>
                <a:spcPct val="0"/>
              </a:spcAft>
              <a:defRPr sz="2400">
                <a:solidFill>
                  <a:schemeClr val="tx1"/>
                </a:solidFill>
                <a:latin typeface="Times New Roman" panose="02020603050405020304" pitchFamily="18" charset="0"/>
              </a:defRPr>
            </a:lvl7pPr>
            <a:lvl8pPr marL="3468434" indent="-231229" eaLnBrk="0" fontAlgn="base" hangingPunct="0">
              <a:spcBef>
                <a:spcPct val="0"/>
              </a:spcBef>
              <a:spcAft>
                <a:spcPct val="0"/>
              </a:spcAft>
              <a:defRPr sz="2400">
                <a:solidFill>
                  <a:schemeClr val="tx1"/>
                </a:solidFill>
                <a:latin typeface="Times New Roman" panose="02020603050405020304" pitchFamily="18" charset="0"/>
              </a:defRPr>
            </a:lvl8pPr>
            <a:lvl9pPr marL="3930891" indent="-231229"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67CC4DA-AA4A-4818-8E25-23667772BBBA}" type="slidenum">
              <a:rPr lang="en-US" altLang="en-US" sz="1200"/>
              <a:pPr eaLnBrk="1" hangingPunct="1"/>
              <a:t>37</a:t>
            </a:fld>
            <a:endParaRPr lang="en-US" altLang="en-US" sz="1200"/>
          </a:p>
        </p:txBody>
      </p:sp>
      <p:sp>
        <p:nvSpPr>
          <p:cNvPr id="41987" name="Rectangle 2">
            <a:extLst>
              <a:ext uri="{FF2B5EF4-FFF2-40B4-BE49-F238E27FC236}">
                <a16:creationId xmlns:a16="http://schemas.microsoft.com/office/drawing/2014/main" id="{DBC17D4B-852A-4367-958B-00324DC69AC0}"/>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D48F9861-BA45-4BD4-8E95-8113AA4E4B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sz="1000" b="1" u="sng" dirty="0">
                <a:latin typeface="Times New Roman" panose="02020603050405020304" pitchFamily="18" charset="0"/>
                <a:cs typeface="Times New Roman" panose="02020603050405020304" pitchFamily="18" charset="0"/>
              </a:rPr>
              <a:t>WHAT TO DO WHEN YOU FIND A PLACE WHERE YOU WANT TO LIVE</a:t>
            </a:r>
            <a:endParaRPr lang="en-US" altLang="en-US" sz="1000" u="sng" dirty="0">
              <a:latin typeface="Times New Roman" panose="02020603050405020304" pitchFamily="18" charset="0"/>
              <a:cs typeface="Times New Roman" panose="02020603050405020304" pitchFamily="18" charset="0"/>
            </a:endParaRPr>
          </a:p>
          <a:p>
            <a:pPr algn="ctr"/>
            <a:endParaRPr lang="en-US" altLang="en-US" sz="1000" dirty="0">
              <a:latin typeface="Times New Roman" panose="02020603050405020304" pitchFamily="18" charset="0"/>
              <a:cs typeface="Times New Roman" panose="02020603050405020304" pitchFamily="18" charset="0"/>
            </a:endParaRPr>
          </a:p>
          <a:p>
            <a:r>
              <a:rPr lang="en-US" altLang="en-US" sz="1000" dirty="0">
                <a:latin typeface="Times New Roman" panose="02020603050405020304" pitchFamily="18" charset="0"/>
                <a:cs typeface="Times New Roman" panose="02020603050405020304" pitchFamily="18" charset="0"/>
              </a:rPr>
              <a:t>When you find a place you like, &lt;</a:t>
            </a:r>
            <a:r>
              <a:rPr lang="en-US" altLang="en-US" sz="1000" b="1" dirty="0">
                <a:latin typeface="Times New Roman" panose="02020603050405020304" pitchFamily="18" charset="0"/>
                <a:cs typeface="Times New Roman" panose="02020603050405020304" pitchFamily="18" charset="0"/>
              </a:rPr>
              <a:t>click</a:t>
            </a:r>
            <a:r>
              <a:rPr lang="en-US" altLang="en-US" sz="1000" dirty="0">
                <a:latin typeface="Times New Roman" panose="02020603050405020304" pitchFamily="18" charset="0"/>
                <a:cs typeface="Times New Roman" panose="02020603050405020304" pitchFamily="18" charset="0"/>
              </a:rPr>
              <a:t>&gt; make an appointment with the owner or manager to see the unit (inside and outside). Talk to the owner/manager about the rent and determine if the rent is lower than the maximum that can be charged for the unit. If you are sure that you want to rent the unit, have the owner/manager fill out the &lt;</a:t>
            </a:r>
            <a:r>
              <a:rPr lang="en-US" altLang="en-US" sz="1000" b="1" dirty="0">
                <a:latin typeface="Times New Roman" panose="02020603050405020304" pitchFamily="18" charset="0"/>
                <a:cs typeface="Times New Roman" panose="02020603050405020304" pitchFamily="18" charset="0"/>
              </a:rPr>
              <a:t>click</a:t>
            </a:r>
            <a:r>
              <a:rPr lang="en-US" altLang="en-US" sz="1000" dirty="0">
                <a:latin typeface="Times New Roman" panose="02020603050405020304" pitchFamily="18" charset="0"/>
                <a:cs typeface="Times New Roman" panose="02020603050405020304" pitchFamily="18" charset="0"/>
              </a:rPr>
              <a:t>&gt; Request for Tenancy Approval and both of you will need to sign the Lead-Based Paint Certification.</a:t>
            </a:r>
          </a:p>
          <a:p>
            <a:pPr algn="just"/>
            <a:r>
              <a:rPr lang="en-US" altLang="en-US" sz="1000" dirty="0">
                <a:latin typeface="Times New Roman" panose="02020603050405020304" pitchFamily="18" charset="0"/>
                <a:cs typeface="Times New Roman" panose="02020603050405020304" pitchFamily="18" charset="0"/>
              </a:rPr>
              <a:t> </a:t>
            </a:r>
          </a:p>
          <a:p>
            <a:pPr algn="just"/>
            <a:r>
              <a:rPr lang="en-US" altLang="en-US" sz="1000" dirty="0">
                <a:latin typeface="Times New Roman" panose="02020603050405020304" pitchFamily="18" charset="0"/>
                <a:cs typeface="Times New Roman" panose="02020603050405020304" pitchFamily="18" charset="0"/>
              </a:rPr>
              <a:t>&lt;</a:t>
            </a:r>
            <a:r>
              <a:rPr lang="en-US" altLang="en-US" sz="1000" b="1" dirty="0">
                <a:latin typeface="Times New Roman" panose="02020603050405020304" pitchFamily="18" charset="0"/>
                <a:cs typeface="Times New Roman" panose="02020603050405020304" pitchFamily="18" charset="0"/>
              </a:rPr>
              <a:t>click</a:t>
            </a:r>
            <a:r>
              <a:rPr lang="en-US" altLang="en-US" sz="1000" dirty="0">
                <a:latin typeface="Times New Roman" panose="02020603050405020304" pitchFamily="18" charset="0"/>
                <a:cs typeface="Times New Roman" panose="02020603050405020304" pitchFamily="18" charset="0"/>
              </a:rPr>
              <a:t>&gt;The Request for Tenancy Approval and the Lead-Based Paint Certification must be returned to the section 8 departments. When we receive the forms we will determine if your income support the rent being charged by the owner/manager before scheduling an initial inspection and we will make sure the rent asked for by the owner/manager is reasonable. If the rent is reasonable we will call the owner/manager to schedule an initial inspection. &lt;</a:t>
            </a:r>
            <a:r>
              <a:rPr lang="en-US" altLang="en-US" sz="1000" b="1" dirty="0">
                <a:latin typeface="Times New Roman" panose="02020603050405020304" pitchFamily="18" charset="0"/>
                <a:cs typeface="Times New Roman" panose="02020603050405020304" pitchFamily="18" charset="0"/>
              </a:rPr>
              <a:t>click</a:t>
            </a:r>
            <a:r>
              <a:rPr lang="en-US" altLang="en-US" sz="1000" dirty="0">
                <a:latin typeface="Times New Roman" panose="02020603050405020304" pitchFamily="18" charset="0"/>
                <a:cs typeface="Times New Roman" panose="02020603050405020304" pitchFamily="18" charset="0"/>
              </a:rPr>
              <a:t>&gt; </a:t>
            </a:r>
            <a:r>
              <a:rPr lang="en-US" altLang="en-US" sz="1000" i="1" dirty="0">
                <a:latin typeface="Times New Roman" panose="02020603050405020304" pitchFamily="18" charset="0"/>
                <a:cs typeface="Times New Roman" panose="02020603050405020304" pitchFamily="18" charset="0"/>
              </a:rPr>
              <a:t>When the unit passes inspection, you may move in.</a:t>
            </a:r>
            <a:endParaRPr lang="en-US" altLang="en-US" sz="1000" dirty="0">
              <a:latin typeface="Times New Roman" panose="02020603050405020304" pitchFamily="18" charset="0"/>
              <a:cs typeface="Times New Roman" panose="02020603050405020304" pitchFamily="18" charset="0"/>
            </a:endParaRPr>
          </a:p>
          <a:p>
            <a:pPr algn="just"/>
            <a:r>
              <a:rPr lang="en-US" altLang="en-US" sz="1000" i="1" dirty="0">
                <a:latin typeface="Times New Roman" panose="02020603050405020304" pitchFamily="18" charset="0"/>
                <a:cs typeface="Times New Roman" panose="02020603050405020304" pitchFamily="18" charset="0"/>
              </a:rPr>
              <a:t> </a:t>
            </a:r>
            <a:endParaRPr lang="en-US" altLang="en-US" sz="1000" dirty="0">
              <a:latin typeface="Times New Roman" panose="02020603050405020304" pitchFamily="18" charset="0"/>
              <a:cs typeface="Times New Roman" panose="02020603050405020304" pitchFamily="18" charset="0"/>
            </a:endParaRPr>
          </a:p>
          <a:p>
            <a:pPr algn="just"/>
            <a:r>
              <a:rPr lang="en-US" altLang="en-US" sz="1000" dirty="0">
                <a:latin typeface="Times New Roman" panose="02020603050405020304" pitchFamily="18" charset="0"/>
                <a:cs typeface="Times New Roman" panose="02020603050405020304" pitchFamily="18" charset="0"/>
              </a:rPr>
              <a:t>When doing the inspection, we must have all of the &lt;</a:t>
            </a:r>
            <a:r>
              <a:rPr lang="en-US" altLang="en-US" sz="1000" b="1" dirty="0">
                <a:latin typeface="Times New Roman" panose="02020603050405020304" pitchFamily="18" charset="0"/>
                <a:cs typeface="Times New Roman" panose="02020603050405020304" pitchFamily="18" charset="0"/>
              </a:rPr>
              <a:t>click</a:t>
            </a:r>
            <a:r>
              <a:rPr lang="en-US" altLang="en-US" sz="1000" dirty="0">
                <a:latin typeface="Times New Roman" panose="02020603050405020304" pitchFamily="18" charset="0"/>
                <a:cs typeface="Times New Roman" panose="02020603050405020304" pitchFamily="18" charset="0"/>
              </a:rPr>
              <a:t>&gt; utilities on. You and the owner/manager will need to discuss who will have the utilities on.  When you are ready to move in, you and the owner/manager must &lt;</a:t>
            </a:r>
            <a:r>
              <a:rPr lang="en-US" altLang="en-US" sz="1000" b="1" dirty="0">
                <a:latin typeface="Times New Roman" panose="02020603050405020304" pitchFamily="18" charset="0"/>
                <a:cs typeface="Times New Roman" panose="02020603050405020304" pitchFamily="18" charset="0"/>
              </a:rPr>
              <a:t>click</a:t>
            </a:r>
            <a:r>
              <a:rPr lang="en-US" altLang="en-US" sz="1000" dirty="0">
                <a:latin typeface="Times New Roman" panose="02020603050405020304" pitchFamily="18" charset="0"/>
                <a:cs typeface="Times New Roman" panose="02020603050405020304" pitchFamily="18" charset="0"/>
              </a:rPr>
              <a:t>&gt; sign a Lease and Lease Addendum. Copies of both need to be given to the Section 8 department for your file.</a:t>
            </a:r>
          </a:p>
          <a:p>
            <a:pPr algn="just"/>
            <a:r>
              <a:rPr lang="en-US" altLang="en-US" sz="1000" dirty="0">
                <a:latin typeface="Times New Roman" panose="02020603050405020304" pitchFamily="18" charset="0"/>
                <a:cs typeface="Times New Roman" panose="02020603050405020304" pitchFamily="18" charset="0"/>
              </a:rPr>
              <a:t>  </a:t>
            </a:r>
          </a:p>
          <a:p>
            <a:pPr algn="ctr"/>
            <a:r>
              <a:rPr lang="en-US" altLang="en-US" sz="1000" b="1" u="sng" dirty="0">
                <a:latin typeface="Times New Roman" panose="02020603050405020304" pitchFamily="18" charset="0"/>
                <a:cs typeface="Times New Roman" panose="02020603050405020304" pitchFamily="18" charset="0"/>
              </a:rPr>
              <a:t>INFORMATION WE GIVE TO THE LANDLORD</a:t>
            </a:r>
            <a:endParaRPr lang="en-US" altLang="en-US" sz="1000" dirty="0">
              <a:latin typeface="Times New Roman" panose="02020603050405020304" pitchFamily="18" charset="0"/>
              <a:cs typeface="Times New Roman" panose="02020603050405020304" pitchFamily="18" charset="0"/>
            </a:endParaRPr>
          </a:p>
          <a:p>
            <a:pPr algn="ctr"/>
            <a:endParaRPr lang="en-US" altLang="en-US" sz="1000" dirty="0">
              <a:latin typeface="Times New Roman" panose="02020603050405020304" pitchFamily="18" charset="0"/>
              <a:cs typeface="Times New Roman" panose="02020603050405020304" pitchFamily="18" charset="0"/>
            </a:endParaRPr>
          </a:p>
          <a:p>
            <a:pPr algn="just"/>
            <a:r>
              <a:rPr lang="en-US" altLang="en-US" sz="1000" dirty="0">
                <a:latin typeface="Times New Roman" panose="02020603050405020304" pitchFamily="18" charset="0"/>
                <a:cs typeface="Times New Roman" panose="02020603050405020304" pitchFamily="18" charset="0"/>
              </a:rPr>
              <a:t>The only information about you that the Section 8 department will give to a landlord is your current address and the names and addresses of your current landlord if we know it. We will make an exception to this if your whereabouts must be protected due to domestic abuse or witness protection.  We tell landlords that it is their responsibility to determine the suitability of their tenants.  We encourage owners to screen their applicants for rent payment history, damage to units, and other factors related to the suitability of an applicant.</a:t>
            </a:r>
            <a:endParaRPr lang="en-US" altLang="en-US" sz="1000" dirty="0">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9881792-42C2-4613-9E29-984F373F9C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1494" indent="-289036" eaLnBrk="0" hangingPunct="0">
              <a:defRPr sz="2400">
                <a:solidFill>
                  <a:schemeClr val="tx1"/>
                </a:solidFill>
                <a:latin typeface="Times New Roman" panose="02020603050405020304" pitchFamily="18" charset="0"/>
              </a:defRPr>
            </a:lvl2pPr>
            <a:lvl3pPr marL="1156145" indent="-231229" eaLnBrk="0" hangingPunct="0">
              <a:defRPr sz="2400">
                <a:solidFill>
                  <a:schemeClr val="tx1"/>
                </a:solidFill>
                <a:latin typeface="Times New Roman" panose="02020603050405020304" pitchFamily="18" charset="0"/>
              </a:defRPr>
            </a:lvl3pPr>
            <a:lvl4pPr marL="1618602" indent="-231229" eaLnBrk="0" hangingPunct="0">
              <a:defRPr sz="2400">
                <a:solidFill>
                  <a:schemeClr val="tx1"/>
                </a:solidFill>
                <a:latin typeface="Times New Roman" panose="02020603050405020304" pitchFamily="18" charset="0"/>
              </a:defRPr>
            </a:lvl4pPr>
            <a:lvl5pPr marL="2081060" indent="-231229" eaLnBrk="0" hangingPunct="0">
              <a:defRPr sz="2400">
                <a:solidFill>
                  <a:schemeClr val="tx1"/>
                </a:solidFill>
                <a:latin typeface="Times New Roman" panose="02020603050405020304" pitchFamily="18" charset="0"/>
              </a:defRPr>
            </a:lvl5pPr>
            <a:lvl6pPr marL="2543518" indent="-231229" eaLnBrk="0" fontAlgn="base" hangingPunct="0">
              <a:spcBef>
                <a:spcPct val="0"/>
              </a:spcBef>
              <a:spcAft>
                <a:spcPct val="0"/>
              </a:spcAft>
              <a:defRPr sz="2400">
                <a:solidFill>
                  <a:schemeClr val="tx1"/>
                </a:solidFill>
                <a:latin typeface="Times New Roman" panose="02020603050405020304" pitchFamily="18" charset="0"/>
              </a:defRPr>
            </a:lvl6pPr>
            <a:lvl7pPr marL="3005976" indent="-231229" eaLnBrk="0" fontAlgn="base" hangingPunct="0">
              <a:spcBef>
                <a:spcPct val="0"/>
              </a:spcBef>
              <a:spcAft>
                <a:spcPct val="0"/>
              </a:spcAft>
              <a:defRPr sz="2400">
                <a:solidFill>
                  <a:schemeClr val="tx1"/>
                </a:solidFill>
                <a:latin typeface="Times New Roman" panose="02020603050405020304" pitchFamily="18" charset="0"/>
              </a:defRPr>
            </a:lvl7pPr>
            <a:lvl8pPr marL="3468434" indent="-231229" eaLnBrk="0" fontAlgn="base" hangingPunct="0">
              <a:spcBef>
                <a:spcPct val="0"/>
              </a:spcBef>
              <a:spcAft>
                <a:spcPct val="0"/>
              </a:spcAft>
              <a:defRPr sz="2400">
                <a:solidFill>
                  <a:schemeClr val="tx1"/>
                </a:solidFill>
                <a:latin typeface="Times New Roman" panose="02020603050405020304" pitchFamily="18" charset="0"/>
              </a:defRPr>
            </a:lvl8pPr>
            <a:lvl9pPr marL="3930891" indent="-231229"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0DBF1D3-2442-4D61-A757-4C06A55BB552}" type="slidenum">
              <a:rPr lang="en-US" altLang="en-US" sz="1200"/>
              <a:pPr eaLnBrk="1" hangingPunct="1"/>
              <a:t>38</a:t>
            </a:fld>
            <a:endParaRPr lang="en-US" altLang="en-US" sz="1200"/>
          </a:p>
        </p:txBody>
      </p:sp>
      <p:sp>
        <p:nvSpPr>
          <p:cNvPr id="43011" name="Rectangle 2">
            <a:extLst>
              <a:ext uri="{FF2B5EF4-FFF2-40B4-BE49-F238E27FC236}">
                <a16:creationId xmlns:a16="http://schemas.microsoft.com/office/drawing/2014/main" id="{7BBB3599-F5C3-4491-BB0F-23D0EFC40119}"/>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4A23A3C9-6EEE-4ACF-AB23-769C8666ED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u="sng">
                <a:latin typeface="Times New Roman" panose="02020603050405020304" pitchFamily="18" charset="0"/>
                <a:cs typeface="Times New Roman" panose="02020603050405020304" pitchFamily="18" charset="0"/>
              </a:rPr>
              <a:t>EXTENSIONS</a:t>
            </a:r>
          </a:p>
          <a:p>
            <a:endParaRPr lang="en-US" altLang="en-US" sz="1000" b="1">
              <a:latin typeface="Times New Roman" panose="02020603050405020304" pitchFamily="18" charset="0"/>
              <a:cs typeface="Times New Roman" panose="02020603050405020304" pitchFamily="18" charset="0"/>
            </a:endParaRPr>
          </a:p>
          <a:p>
            <a:r>
              <a:rPr lang="en-US" altLang="en-US" sz="1000">
                <a:latin typeface="Times New Roman" panose="02020603050405020304" pitchFamily="18" charset="0"/>
                <a:cs typeface="Times New Roman" panose="02020603050405020304" pitchFamily="18" charset="0"/>
              </a:rPr>
              <a:t>If you have not found a unit to rent within the 60-day period that your housing choice voucher was issued you may request an extension. However, your request for an extension must be made &lt;click&gt; prior to the original expiration date.</a:t>
            </a:r>
          </a:p>
          <a:p>
            <a:r>
              <a:rPr lang="en-US" altLang="en-US" sz="1000">
                <a:latin typeface="Times New Roman" panose="02020603050405020304" pitchFamily="18" charset="0"/>
                <a:cs typeface="Times New Roman" panose="02020603050405020304" pitchFamily="18" charset="0"/>
              </a:rPr>
              <a:t> </a:t>
            </a:r>
          </a:p>
          <a:p>
            <a:r>
              <a:rPr lang="en-US" altLang="en-US" sz="1000">
                <a:latin typeface="Times New Roman" panose="02020603050405020304" pitchFamily="18" charset="0"/>
                <a:cs typeface="Times New Roman" panose="02020603050405020304" pitchFamily="18" charset="0"/>
              </a:rPr>
              <a:t>&lt;click&gt;  One extension for thirty days will be granted. If needed, another thirty-day extension will be granted for persons with disabilities.</a:t>
            </a:r>
          </a:p>
          <a:p>
            <a:r>
              <a:rPr lang="en-US" altLang="en-US" sz="1000">
                <a:latin typeface="Times New Roman" panose="02020603050405020304" pitchFamily="18" charset="0"/>
                <a:cs typeface="Times New Roman" panose="02020603050405020304" pitchFamily="18" charset="0"/>
              </a:rPr>
              <a:t> </a:t>
            </a:r>
          </a:p>
          <a:p>
            <a:r>
              <a:rPr lang="en-US" altLang="en-US" sz="1000">
                <a:latin typeface="Times New Roman" panose="02020603050405020304" pitchFamily="18" charset="0"/>
                <a:cs typeface="Times New Roman" panose="02020603050405020304" pitchFamily="18" charset="0"/>
              </a:rPr>
              <a:t>To request an extension, you must contact your Housing Specialist and request an extension form, at which time an appointment will be scheduled for you to come into the office and discuss any difficulties you might have in securing a unit; you should also provide a copy of the housing search log at that time.  No extension will be granted without the housing search documentation.</a:t>
            </a:r>
          </a:p>
          <a:p>
            <a:r>
              <a:rPr lang="en-US" altLang="en-US" sz="1000">
                <a:latin typeface="Times New Roman" panose="02020603050405020304" pitchFamily="18" charset="0"/>
                <a:cs typeface="Times New Roman" panose="02020603050405020304" pitchFamily="18" charset="0"/>
              </a:rPr>
              <a:t> </a:t>
            </a:r>
          </a:p>
          <a:p>
            <a:r>
              <a:rPr lang="en-US" altLang="en-US" sz="1000">
                <a:latin typeface="Times New Roman" panose="02020603050405020304" pitchFamily="18" charset="0"/>
                <a:cs typeface="Times New Roman" panose="02020603050405020304" pitchFamily="18" charset="0"/>
              </a:rPr>
              <a:t>Extensions will be granted primarily for the following reasons:</a:t>
            </a:r>
          </a:p>
          <a:p>
            <a:r>
              <a:rPr lang="en-US" altLang="en-US" sz="1000">
                <a:latin typeface="Times New Roman" panose="02020603050405020304" pitchFamily="18" charset="0"/>
                <a:cs typeface="Times New Roman" panose="02020603050405020304" pitchFamily="18" charset="0"/>
              </a:rPr>
              <a:t> </a:t>
            </a:r>
          </a:p>
          <a:p>
            <a:pPr>
              <a:buFontTx/>
              <a:buChar char="•"/>
            </a:pPr>
            <a:r>
              <a:rPr lang="en-US" altLang="en-US" sz="1000">
                <a:latin typeface="Times New Roman" panose="02020603050405020304" pitchFamily="18" charset="0"/>
                <a:cs typeface="Times New Roman" panose="02020603050405020304" pitchFamily="18" charset="0"/>
              </a:rPr>
              <a:t>    Extenuating circumstances such as hospitalization or a family emergency for an extended period of time, which has affected your ability to find a unit within the initial period. Written verification will be required from the source.</a:t>
            </a:r>
          </a:p>
          <a:p>
            <a:pPr>
              <a:buFontTx/>
              <a:buChar char="•"/>
            </a:pPr>
            <a:r>
              <a:rPr lang="en-US" altLang="en-US" sz="1000">
                <a:latin typeface="Times New Roman" panose="02020603050405020304" pitchFamily="18" charset="0"/>
                <a:cs typeface="Times New Roman" panose="02020603050405020304" pitchFamily="18" charset="0"/>
              </a:rPr>
              <a:t>   The Section 8 staff is satisfied that you have made a reasonable effort to find a unit, including seeking the assistance of Section 8 staff, throughout the initial period, if you have not found a unit in 30 days you should contact your Housing Specialist to get additional names of owner’s not on the owner’s list. These owners’s only list their units as they become available.</a:t>
            </a:r>
          </a:p>
          <a:p>
            <a:pPr>
              <a:buFontTx/>
              <a:buChar char="•"/>
            </a:pPr>
            <a:r>
              <a:rPr lang="en-US" altLang="en-US" sz="1000">
                <a:latin typeface="Times New Roman" panose="02020603050405020304" pitchFamily="18" charset="0"/>
                <a:cs typeface="Times New Roman" panose="02020603050405020304" pitchFamily="18" charset="0"/>
              </a:rPr>
              <a:t>    You have been prevented from finding a unit due to disability accessibility requirements or large size bedroom unit requirements.</a:t>
            </a:r>
          </a:p>
          <a:p>
            <a:r>
              <a:rPr lang="en-US" altLang="en-US" sz="1000">
                <a:latin typeface="Times New Roman" panose="02020603050405020304" pitchFamily="18" charset="0"/>
                <a:cs typeface="Times New Roman" panose="02020603050405020304" pitchFamily="18" charset="0"/>
              </a:rPr>
              <a:t> </a:t>
            </a:r>
          </a:p>
          <a:p>
            <a:r>
              <a:rPr lang="en-US" altLang="en-US" sz="1000" b="1" u="sng">
                <a:latin typeface="Times New Roman" panose="02020603050405020304" pitchFamily="18" charset="0"/>
                <a:cs typeface="Times New Roman" panose="02020603050405020304" pitchFamily="18" charset="0"/>
              </a:rPr>
              <a:t>SUSPENSION OF A HOUSING CHOICE VOUCHER</a:t>
            </a:r>
            <a:endParaRPr lang="en-US" altLang="en-US" sz="1000" b="1">
              <a:latin typeface="Times New Roman" panose="02020603050405020304" pitchFamily="18" charset="0"/>
              <a:cs typeface="Times New Roman" panose="02020603050405020304" pitchFamily="18" charset="0"/>
            </a:endParaRPr>
          </a:p>
          <a:p>
            <a:r>
              <a:rPr lang="en-US" altLang="en-US" sz="1000">
                <a:latin typeface="Times New Roman" panose="02020603050405020304" pitchFamily="18" charset="0"/>
                <a:cs typeface="Times New Roman" panose="02020603050405020304" pitchFamily="18" charset="0"/>
              </a:rPr>
              <a:t>The time limit on the housing choice voucher will be suspended while a Request for Tenancy Approval is being processed.</a:t>
            </a:r>
          </a:p>
          <a:p>
            <a:endParaRPr lang="en-US" altLang="en-US" sz="1000">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39</a:t>
            </a:fld>
            <a:endParaRPr lang="en-US"/>
          </a:p>
        </p:txBody>
      </p:sp>
    </p:spTree>
    <p:extLst>
      <p:ext uri="{BB962C8B-B14F-4D97-AF65-F5344CB8AC3E}">
        <p14:creationId xmlns:p14="http://schemas.microsoft.com/office/powerpoint/2010/main" val="2071973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6</a:t>
            </a:fld>
            <a:endParaRPr lang="en-US"/>
          </a:p>
        </p:txBody>
      </p:sp>
    </p:spTree>
    <p:extLst>
      <p:ext uri="{BB962C8B-B14F-4D97-AF65-F5344CB8AC3E}">
        <p14:creationId xmlns:p14="http://schemas.microsoft.com/office/powerpoint/2010/main" val="405417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7</a:t>
            </a:fld>
            <a:endParaRPr lang="en-US"/>
          </a:p>
        </p:txBody>
      </p:sp>
    </p:spTree>
    <p:extLst>
      <p:ext uri="{BB962C8B-B14F-4D97-AF65-F5344CB8AC3E}">
        <p14:creationId xmlns:p14="http://schemas.microsoft.com/office/powerpoint/2010/main" val="410527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8</a:t>
            </a:fld>
            <a:endParaRPr lang="en-US"/>
          </a:p>
        </p:txBody>
      </p:sp>
    </p:spTree>
    <p:extLst>
      <p:ext uri="{BB962C8B-B14F-4D97-AF65-F5344CB8AC3E}">
        <p14:creationId xmlns:p14="http://schemas.microsoft.com/office/powerpoint/2010/main" val="2112063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9</a:t>
            </a:fld>
            <a:endParaRPr lang="en-US"/>
          </a:p>
        </p:txBody>
      </p:sp>
    </p:spTree>
    <p:extLst>
      <p:ext uri="{BB962C8B-B14F-4D97-AF65-F5344CB8AC3E}">
        <p14:creationId xmlns:p14="http://schemas.microsoft.com/office/powerpoint/2010/main" val="1255268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10</a:t>
            </a:fld>
            <a:endParaRPr lang="en-US"/>
          </a:p>
        </p:txBody>
      </p:sp>
    </p:spTree>
    <p:extLst>
      <p:ext uri="{BB962C8B-B14F-4D97-AF65-F5344CB8AC3E}">
        <p14:creationId xmlns:p14="http://schemas.microsoft.com/office/powerpoint/2010/main" val="1872161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11</a:t>
            </a:fld>
            <a:endParaRPr lang="en-US"/>
          </a:p>
        </p:txBody>
      </p:sp>
    </p:spTree>
    <p:extLst>
      <p:ext uri="{BB962C8B-B14F-4D97-AF65-F5344CB8AC3E}">
        <p14:creationId xmlns:p14="http://schemas.microsoft.com/office/powerpoint/2010/main" val="786761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12</a:t>
            </a:fld>
            <a:endParaRPr lang="en-US"/>
          </a:p>
        </p:txBody>
      </p:sp>
    </p:spTree>
    <p:extLst>
      <p:ext uri="{BB962C8B-B14F-4D97-AF65-F5344CB8AC3E}">
        <p14:creationId xmlns:p14="http://schemas.microsoft.com/office/powerpoint/2010/main" val="3361903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3/4/2019</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3/4/2019</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3/4/2019</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3/4/2019</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3/4/2019</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3/4/2019</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3/4/2019</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3/4/2019</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3/4/2019</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3/4/2019</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3/4/2019</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3/4/2019</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3/4/2019</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7.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3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1706" y="313433"/>
            <a:ext cx="9420835" cy="1131815"/>
          </a:xfrm>
        </p:spPr>
        <p:txBody>
          <a:bodyPr/>
          <a:lstStyle/>
          <a:p>
            <a:r>
              <a:rPr lang="en-US" b="1" dirty="0"/>
              <a:t>New Resident Briefing</a:t>
            </a:r>
          </a:p>
        </p:txBody>
      </p:sp>
      <p:sp>
        <p:nvSpPr>
          <p:cNvPr id="3" name="Subtitle 2"/>
          <p:cNvSpPr>
            <a:spLocks noGrp="1"/>
          </p:cNvSpPr>
          <p:nvPr>
            <p:ph type="subTitle" idx="1"/>
          </p:nvPr>
        </p:nvSpPr>
        <p:spPr>
          <a:xfrm>
            <a:off x="3489821" y="1537858"/>
            <a:ext cx="8106561" cy="914400"/>
          </a:xfrm>
        </p:spPr>
        <p:txBody>
          <a:bodyPr>
            <a:normAutofit fontScale="85000" lnSpcReduction="20000"/>
          </a:bodyPr>
          <a:lstStyle/>
          <a:p>
            <a:pPr algn="ctr"/>
            <a:r>
              <a:rPr lang="en-US" sz="3600" b="1" dirty="0">
                <a:solidFill>
                  <a:schemeClr val="accent5">
                    <a:lumMod val="50000"/>
                  </a:schemeClr>
                </a:solidFill>
              </a:rPr>
              <a:t>Housing Choice Voucher Program </a:t>
            </a:r>
          </a:p>
          <a:p>
            <a:pPr algn="ctr"/>
            <a:endParaRPr lang="en-US" sz="1300" b="1" dirty="0">
              <a:solidFill>
                <a:schemeClr val="accent5">
                  <a:lumMod val="50000"/>
                </a:schemeClr>
              </a:solidFill>
            </a:endParaRPr>
          </a:p>
          <a:p>
            <a:pPr algn="ctr"/>
            <a:r>
              <a:rPr lang="en-US" sz="2600" b="1" dirty="0">
                <a:solidFill>
                  <a:schemeClr val="accent5">
                    <a:lumMod val="50000"/>
                  </a:schemeClr>
                </a:solidFill>
              </a:rPr>
              <a:t>(Section 8)</a:t>
            </a:r>
          </a:p>
          <a:p>
            <a:endParaRPr lang="en-US" dirty="0"/>
          </a:p>
        </p:txBody>
      </p:sp>
      <p:sp>
        <p:nvSpPr>
          <p:cNvPr id="6" name="Title 1">
            <a:extLst>
              <a:ext uri="{FF2B5EF4-FFF2-40B4-BE49-F238E27FC236}">
                <a16:creationId xmlns:a16="http://schemas.microsoft.com/office/drawing/2014/main" id="{36462979-E58E-4B1B-8FFA-5EC43170E758}"/>
              </a:ext>
            </a:extLst>
          </p:cNvPr>
          <p:cNvSpPr txBox="1">
            <a:spLocks/>
          </p:cNvSpPr>
          <p:nvPr/>
        </p:nvSpPr>
        <p:spPr>
          <a:xfrm>
            <a:off x="1452758" y="6087728"/>
            <a:ext cx="5090655" cy="456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lumMod val="50000"/>
                  </a:schemeClr>
                </a:solidFill>
                <a:latin typeface="+mj-lt"/>
                <a:ea typeface="+mj-ea"/>
                <a:cs typeface="+mj-cs"/>
              </a:defRPr>
            </a:lvl1pPr>
          </a:lstStyle>
          <a:p>
            <a:r>
              <a:rPr lang="en-US" sz="2000" b="1" dirty="0">
                <a:solidFill>
                  <a:schemeClr val="tx2">
                    <a:lumMod val="95000"/>
                    <a:lumOff val="5000"/>
                  </a:schemeClr>
                </a:solidFill>
              </a:rPr>
              <a:t>The New Reidsville Housing Authority</a:t>
            </a:r>
          </a:p>
        </p:txBody>
      </p:sp>
      <p:pic>
        <p:nvPicPr>
          <p:cNvPr id="8" name="Picture 7">
            <a:extLst>
              <a:ext uri="{FF2B5EF4-FFF2-40B4-BE49-F238E27FC236}">
                <a16:creationId xmlns:a16="http://schemas.microsoft.com/office/drawing/2014/main" id="{C70FC674-EABE-4CBB-9BC9-2E352E345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9925" y="2376758"/>
            <a:ext cx="4800600" cy="4314825"/>
          </a:xfrm>
          <a:prstGeom prst="rect">
            <a:avLst/>
          </a:prstGeom>
        </p:spPr>
      </p:pic>
      <p:pic>
        <p:nvPicPr>
          <p:cNvPr id="12" name="Picture 11">
            <a:extLst>
              <a:ext uri="{FF2B5EF4-FFF2-40B4-BE49-F238E27FC236}">
                <a16:creationId xmlns:a16="http://schemas.microsoft.com/office/drawing/2014/main" id="{8B6FCEDC-1D74-42DB-9B4C-F52EBE716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3413" y="3744856"/>
            <a:ext cx="2973359" cy="2451369"/>
          </a:xfrm>
          <a:prstGeom prst="rect">
            <a:avLst/>
          </a:prstGeom>
        </p:spPr>
      </p:pic>
      <p:pic>
        <p:nvPicPr>
          <p:cNvPr id="14" name="Picture 13">
            <a:extLst>
              <a:ext uri="{FF2B5EF4-FFF2-40B4-BE49-F238E27FC236}">
                <a16:creationId xmlns:a16="http://schemas.microsoft.com/office/drawing/2014/main" id="{C570A88E-B85C-4E82-98D2-D6F45CE606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16273">
            <a:off x="364634" y="4373016"/>
            <a:ext cx="2168564" cy="1707744"/>
          </a:xfrm>
          <a:prstGeom prst="rect">
            <a:avLst/>
          </a:prstGeom>
        </p:spPr>
      </p:pic>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159" fill="hold">
                                          <p:stCondLst>
                                            <p:cond delay="0"/>
                                          </p:stCondLst>
                                        </p:cTn>
                                        <p:tgtEl>
                                          <p:spTgt spid="2"/>
                                        </p:tgtEl>
                                        <p:attrNameLst>
                                          <p:attrName>style.rotation</p:attrName>
                                        </p:attrNameLst>
                                      </p:cBhvr>
                                      <p:to>
                                        <p:strVal val="-45.0"/>
                                      </p:to>
                                    </p:set>
                                    <p:anim calcmode="lin" valueType="num">
                                      <p:cBhvr>
                                        <p:cTn id="8" dur="159" fill="hold">
                                          <p:stCondLst>
                                            <p:cond delay="159"/>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159"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55" decel="50000" autoRev="1" fill="hold">
                                          <p:stCondLst>
                                            <p:cond delay="159"/>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48" fill="hold">
                                          <p:stCondLst>
                                            <p:cond delay="302"/>
                                          </p:stCondLst>
                                        </p:cTn>
                                        <p:tgtEl>
                                          <p:spTgt spid="2"/>
                                        </p:tgtEl>
                                        <p:attrNameLst>
                                          <p:attrName>ppt_y</p:attrName>
                                        </p:attrNameLst>
                                      </p:cBhvr>
                                      <p:tavLst>
                                        <p:tav tm="0">
                                          <p:val>
                                            <p:strVal val="#ppt_y-(0.354*#ppt_w-0.172*#ppt_h)"/>
                                          </p:val>
                                        </p:tav>
                                        <p:tav tm="100000">
                                          <p:val>
                                            <p:strVal val="#ppt_y"/>
                                          </p:val>
                                        </p:tav>
                                      </p:tavLst>
                                    </p:anim>
                                  </p:childTnLst>
                                </p:cTn>
                              </p:par>
                              <p:par>
                                <p:cTn id="12" presetID="26" presetClass="entr" presetSubtype="0" fill="hold" nodeType="withEffect">
                                  <p:stCondLst>
                                    <p:cond delay="2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18DC-E12C-476B-AE39-957E55FEC0F9}"/>
              </a:ext>
            </a:extLst>
          </p:cNvPr>
          <p:cNvSpPr>
            <a:spLocks noGrp="1"/>
          </p:cNvSpPr>
          <p:nvPr>
            <p:ph type="title"/>
          </p:nvPr>
        </p:nvSpPr>
        <p:spPr/>
        <p:txBody>
          <a:bodyPr>
            <a:normAutofit/>
          </a:bodyPr>
          <a:lstStyle/>
          <a:p>
            <a:r>
              <a:rPr lang="en-US" sz="7200" dirty="0"/>
              <a:t>POLICIES</a:t>
            </a:r>
          </a:p>
        </p:txBody>
      </p:sp>
      <p:sp>
        <p:nvSpPr>
          <p:cNvPr id="3" name="Content Placeholder 2">
            <a:extLst>
              <a:ext uri="{FF2B5EF4-FFF2-40B4-BE49-F238E27FC236}">
                <a16:creationId xmlns:a16="http://schemas.microsoft.com/office/drawing/2014/main" id="{B5C50D43-E6D4-4276-B47E-CD72F692D3B3}"/>
              </a:ext>
            </a:extLst>
          </p:cNvPr>
          <p:cNvSpPr>
            <a:spLocks noGrp="1"/>
          </p:cNvSpPr>
          <p:nvPr>
            <p:ph idx="1"/>
          </p:nvPr>
        </p:nvSpPr>
        <p:spPr>
          <a:xfrm>
            <a:off x="1065213" y="1752600"/>
            <a:ext cx="5418713" cy="4229100"/>
          </a:xfrm>
        </p:spPr>
        <p:txBody>
          <a:bodyPr/>
          <a:lstStyle/>
          <a:p>
            <a:r>
              <a:rPr lang="en-US" dirty="0"/>
              <a:t>Sample Utility Allowance</a:t>
            </a:r>
          </a:p>
        </p:txBody>
      </p:sp>
      <p:pic>
        <p:nvPicPr>
          <p:cNvPr id="5" name="Picture 4">
            <a:extLst>
              <a:ext uri="{FF2B5EF4-FFF2-40B4-BE49-F238E27FC236}">
                <a16:creationId xmlns:a16="http://schemas.microsoft.com/office/drawing/2014/main" id="{181B8EF0-21F1-4FD5-9423-BA15ED446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164" y="2317721"/>
            <a:ext cx="9630497" cy="10667866"/>
          </a:xfrm>
          <a:prstGeom prst="rect">
            <a:avLst/>
          </a:prstGeom>
        </p:spPr>
      </p:pic>
    </p:spTree>
    <p:extLst>
      <p:ext uri="{BB962C8B-B14F-4D97-AF65-F5344CB8AC3E}">
        <p14:creationId xmlns:p14="http://schemas.microsoft.com/office/powerpoint/2010/main" val="388901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18DC-E12C-476B-AE39-957E55FEC0F9}"/>
              </a:ext>
            </a:extLst>
          </p:cNvPr>
          <p:cNvSpPr>
            <a:spLocks noGrp="1"/>
          </p:cNvSpPr>
          <p:nvPr>
            <p:ph type="title"/>
          </p:nvPr>
        </p:nvSpPr>
        <p:spPr/>
        <p:txBody>
          <a:bodyPr>
            <a:normAutofit/>
          </a:bodyPr>
          <a:lstStyle/>
          <a:p>
            <a:r>
              <a:rPr lang="en-US" sz="5400" dirty="0"/>
              <a:t>FAMILY RESPONSIBILITIES</a:t>
            </a:r>
          </a:p>
        </p:txBody>
      </p:sp>
      <p:pic>
        <p:nvPicPr>
          <p:cNvPr id="6" name="Picture 5">
            <a:extLst>
              <a:ext uri="{FF2B5EF4-FFF2-40B4-BE49-F238E27FC236}">
                <a16:creationId xmlns:a16="http://schemas.microsoft.com/office/drawing/2014/main" id="{4D25AC2F-8393-4780-89A8-8C04DFF36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466" y="2566554"/>
            <a:ext cx="3143250" cy="2400300"/>
          </a:xfrm>
          <a:prstGeom prst="rect">
            <a:avLst/>
          </a:prstGeom>
        </p:spPr>
      </p:pic>
      <p:pic>
        <p:nvPicPr>
          <p:cNvPr id="8" name="Picture 7">
            <a:extLst>
              <a:ext uri="{FF2B5EF4-FFF2-40B4-BE49-F238E27FC236}">
                <a16:creationId xmlns:a16="http://schemas.microsoft.com/office/drawing/2014/main" id="{9E3A1D20-D143-4C9A-BA3F-E3B3C3B62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084" y="2566554"/>
            <a:ext cx="4743450" cy="2971800"/>
          </a:xfrm>
          <a:prstGeom prst="rect">
            <a:avLst/>
          </a:prstGeom>
        </p:spPr>
      </p:pic>
    </p:spTree>
    <p:extLst>
      <p:ext uri="{BB962C8B-B14F-4D97-AF65-F5344CB8AC3E}">
        <p14:creationId xmlns:p14="http://schemas.microsoft.com/office/powerpoint/2010/main" val="333907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18DC-E12C-476B-AE39-957E55FEC0F9}"/>
              </a:ext>
            </a:extLst>
          </p:cNvPr>
          <p:cNvSpPr>
            <a:spLocks noGrp="1"/>
          </p:cNvSpPr>
          <p:nvPr>
            <p:ph type="title"/>
          </p:nvPr>
        </p:nvSpPr>
        <p:spPr/>
        <p:txBody>
          <a:bodyPr>
            <a:normAutofit/>
          </a:bodyPr>
          <a:lstStyle/>
          <a:p>
            <a:r>
              <a:rPr lang="en-US" sz="5400" dirty="0"/>
              <a:t>FAMILY RESPONSIBILITIES</a:t>
            </a:r>
          </a:p>
        </p:txBody>
      </p:sp>
      <p:sp>
        <p:nvSpPr>
          <p:cNvPr id="5" name="Content Placeholder 2">
            <a:extLst>
              <a:ext uri="{FF2B5EF4-FFF2-40B4-BE49-F238E27FC236}">
                <a16:creationId xmlns:a16="http://schemas.microsoft.com/office/drawing/2014/main" id="{3F812509-C166-419E-B281-71F0CB617081}"/>
              </a:ext>
            </a:extLst>
          </p:cNvPr>
          <p:cNvSpPr>
            <a:spLocks noGrp="1"/>
          </p:cNvSpPr>
          <p:nvPr>
            <p:ph idx="1"/>
          </p:nvPr>
        </p:nvSpPr>
        <p:spPr>
          <a:xfrm>
            <a:off x="1065214" y="1752600"/>
            <a:ext cx="10058400" cy="4229100"/>
          </a:xfrm>
        </p:spPr>
        <p:txBody>
          <a:bodyPr/>
          <a:lstStyle/>
          <a:p>
            <a:r>
              <a:rPr lang="en-US" dirty="0"/>
              <a:t>(Interim Changes in Income)</a:t>
            </a:r>
          </a:p>
          <a:p>
            <a:pPr marL="0" indent="0">
              <a:buNone/>
            </a:pPr>
            <a:r>
              <a:rPr lang="en-US" dirty="0"/>
              <a:t>	What happens if my income changes or if I start a new 	job after having been out of work?</a:t>
            </a:r>
          </a:p>
          <a:p>
            <a:r>
              <a:rPr lang="en-US" dirty="0"/>
              <a:t>(Changes in Family Composition)</a:t>
            </a:r>
          </a:p>
          <a:p>
            <a:pPr marL="457200" lvl="1" indent="0">
              <a:buNone/>
            </a:pPr>
            <a:r>
              <a:rPr lang="en-US" dirty="0"/>
              <a:t>	What happens if the makeup of my family changes?  </a:t>
            </a:r>
          </a:p>
          <a:p>
            <a:pPr marL="457200" lvl="1" indent="0">
              <a:buNone/>
            </a:pPr>
            <a:r>
              <a:rPr lang="en-US" dirty="0"/>
              <a:t>		Divorce</a:t>
            </a:r>
          </a:p>
          <a:p>
            <a:pPr marL="457200" lvl="1" indent="0">
              <a:buNone/>
            </a:pPr>
            <a:r>
              <a:rPr lang="en-US" dirty="0"/>
              <a:t>		I’ve had a baby</a:t>
            </a:r>
          </a:p>
        </p:txBody>
      </p:sp>
    </p:spTree>
    <p:extLst>
      <p:ext uri="{BB962C8B-B14F-4D97-AF65-F5344CB8AC3E}">
        <p14:creationId xmlns:p14="http://schemas.microsoft.com/office/powerpoint/2010/main" val="407434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9F307-A3EC-430A-8EB4-14A01E9D1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426" y="387927"/>
            <a:ext cx="8211148" cy="6858000"/>
          </a:xfrm>
          <a:prstGeom prst="rect">
            <a:avLst/>
          </a:prstGeom>
        </p:spPr>
      </p:pic>
    </p:spTree>
    <p:extLst>
      <p:ext uri="{BB962C8B-B14F-4D97-AF65-F5344CB8AC3E}">
        <p14:creationId xmlns:p14="http://schemas.microsoft.com/office/powerpoint/2010/main" val="344895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970B8-2391-4922-BCDB-D7548D9D3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800" y="609602"/>
            <a:ext cx="8510400" cy="6858000"/>
          </a:xfrm>
          <a:prstGeom prst="rect">
            <a:avLst/>
          </a:prstGeom>
        </p:spPr>
      </p:pic>
    </p:spTree>
    <p:extLst>
      <p:ext uri="{BB962C8B-B14F-4D97-AF65-F5344CB8AC3E}">
        <p14:creationId xmlns:p14="http://schemas.microsoft.com/office/powerpoint/2010/main" val="395989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29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38EB0C-4607-4383-B861-80FBF25891F5}"/>
              </a:ext>
            </a:extLst>
          </p:cNvPr>
          <p:cNvSpPr txBox="1"/>
          <p:nvPr/>
        </p:nvSpPr>
        <p:spPr>
          <a:xfrm>
            <a:off x="1627909" y="1859339"/>
            <a:ext cx="8936182" cy="3139321"/>
          </a:xfrm>
          <a:prstGeom prst="rect">
            <a:avLst/>
          </a:prstGeom>
          <a:noFill/>
        </p:spPr>
        <p:txBody>
          <a:bodyPr wrap="square" rtlCol="0">
            <a:spAutoFit/>
          </a:bodyPr>
          <a:lstStyle/>
          <a:p>
            <a:pPr algn="ctr"/>
            <a:r>
              <a:rPr lang="en-US" sz="6600" b="1" dirty="0"/>
              <a:t>What happens after I receive my voucher…?</a:t>
            </a:r>
          </a:p>
        </p:txBody>
      </p:sp>
    </p:spTree>
    <p:extLst>
      <p:ext uri="{BB962C8B-B14F-4D97-AF65-F5344CB8AC3E}">
        <p14:creationId xmlns:p14="http://schemas.microsoft.com/office/powerpoint/2010/main" val="386802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Text Box 2">
            <a:extLst>
              <a:ext uri="{FF2B5EF4-FFF2-40B4-BE49-F238E27FC236}">
                <a16:creationId xmlns:a16="http://schemas.microsoft.com/office/drawing/2014/main" id="{9240F626-4F51-4BB3-9835-E2D349302039}"/>
              </a:ext>
            </a:extLst>
          </p:cNvPr>
          <p:cNvSpPr txBox="1">
            <a:spLocks noChangeArrowheads="1"/>
          </p:cNvSpPr>
          <p:nvPr/>
        </p:nvSpPr>
        <p:spPr bwMode="auto">
          <a:xfrm>
            <a:off x="3733099" y="224400"/>
            <a:ext cx="70873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dirty="0">
                <a:latin typeface="Franklin Gothic No.2" pitchFamily="34" charset="0"/>
              </a:rPr>
              <a:t>Admissions At A Glance    (Continued)</a:t>
            </a:r>
          </a:p>
        </p:txBody>
      </p:sp>
      <p:sp>
        <p:nvSpPr>
          <p:cNvPr id="567300" name="Text Box 4">
            <a:extLst>
              <a:ext uri="{FF2B5EF4-FFF2-40B4-BE49-F238E27FC236}">
                <a16:creationId xmlns:a16="http://schemas.microsoft.com/office/drawing/2014/main" id="{C731BA55-6516-4505-9DBF-B107DD540EB2}"/>
              </a:ext>
            </a:extLst>
          </p:cNvPr>
          <p:cNvSpPr txBox="1">
            <a:spLocks noChangeArrowheads="1"/>
          </p:cNvSpPr>
          <p:nvPr/>
        </p:nvSpPr>
        <p:spPr bwMode="auto">
          <a:xfrm>
            <a:off x="1252056" y="2867333"/>
            <a:ext cx="2514600" cy="427037"/>
          </a:xfrm>
          <a:prstGeom prst="rect">
            <a:avLst/>
          </a:prstGeom>
          <a:solidFill>
            <a:srgbClr val="339966"/>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200" b="1" dirty="0">
                <a:solidFill>
                  <a:schemeClr val="tx2">
                    <a:lumMod val="95000"/>
                    <a:lumOff val="5000"/>
                  </a:schemeClr>
                </a:solidFill>
                <a:effectLst>
                  <a:outerShdw blurRad="38100" dist="38100" dir="2700000" algn="tl">
                    <a:srgbClr val="000000">
                      <a:alpha val="43137"/>
                    </a:srgbClr>
                  </a:outerShdw>
                </a:effectLst>
                <a:latin typeface="+mn-lt"/>
              </a:rPr>
              <a:t>Unit Passes</a:t>
            </a:r>
          </a:p>
        </p:txBody>
      </p:sp>
      <p:sp>
        <p:nvSpPr>
          <p:cNvPr id="567301" name="Text Box 5">
            <a:extLst>
              <a:ext uri="{FF2B5EF4-FFF2-40B4-BE49-F238E27FC236}">
                <a16:creationId xmlns:a16="http://schemas.microsoft.com/office/drawing/2014/main" id="{09DF9E9E-FFAC-409C-BBBA-95DDDA6D6AB5}"/>
              </a:ext>
            </a:extLst>
          </p:cNvPr>
          <p:cNvSpPr txBox="1">
            <a:spLocks noChangeArrowheads="1"/>
          </p:cNvSpPr>
          <p:nvPr/>
        </p:nvSpPr>
        <p:spPr bwMode="auto">
          <a:xfrm>
            <a:off x="526472" y="3869750"/>
            <a:ext cx="3394363" cy="646331"/>
          </a:xfrm>
          <a:prstGeom prst="rect">
            <a:avLst/>
          </a:prstGeom>
          <a:solidFill>
            <a:srgbClr val="339966"/>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lgn="ctr" eaLnBrk="1" hangingPunct="1"/>
            <a:r>
              <a:rPr lang="en-US" altLang="en-US" sz="1800" dirty="0">
                <a:solidFill>
                  <a:schemeClr val="tx2">
                    <a:lumMod val="95000"/>
                    <a:lumOff val="5000"/>
                  </a:schemeClr>
                </a:solidFill>
                <a:effectLst>
                  <a:outerShdw blurRad="38100" dist="38100" dir="2700000" algn="tl">
                    <a:srgbClr val="000000">
                      <a:alpha val="43137"/>
                    </a:srgbClr>
                  </a:outerShdw>
                </a:effectLst>
                <a:latin typeface="+mn-lt"/>
              </a:rPr>
              <a:t>Landlord, Tenant, and HA sign </a:t>
            </a:r>
            <a:r>
              <a:rPr lang="en-US" altLang="en-US" sz="1800" b="1" dirty="0">
                <a:solidFill>
                  <a:schemeClr val="tx2">
                    <a:lumMod val="95000"/>
                    <a:lumOff val="5000"/>
                  </a:schemeClr>
                </a:solidFill>
                <a:effectLst>
                  <a:outerShdw blurRad="38100" dist="38100" dir="2700000" algn="tl">
                    <a:srgbClr val="000000">
                      <a:alpha val="43137"/>
                    </a:srgbClr>
                  </a:outerShdw>
                </a:effectLst>
                <a:latin typeface="+mn-lt"/>
              </a:rPr>
              <a:t>HAP CONTRACT</a:t>
            </a:r>
          </a:p>
        </p:txBody>
      </p:sp>
      <p:sp>
        <p:nvSpPr>
          <p:cNvPr id="567302" name="Text Box 6">
            <a:extLst>
              <a:ext uri="{FF2B5EF4-FFF2-40B4-BE49-F238E27FC236}">
                <a16:creationId xmlns:a16="http://schemas.microsoft.com/office/drawing/2014/main" id="{F34AE628-887D-4316-9A4B-A850951BB721}"/>
              </a:ext>
            </a:extLst>
          </p:cNvPr>
          <p:cNvSpPr txBox="1">
            <a:spLocks noChangeArrowheads="1"/>
          </p:cNvSpPr>
          <p:nvPr/>
        </p:nvSpPr>
        <p:spPr bwMode="auto">
          <a:xfrm>
            <a:off x="969827" y="5003029"/>
            <a:ext cx="3206625" cy="769441"/>
          </a:xfrm>
          <a:prstGeom prst="rect">
            <a:avLst/>
          </a:prstGeom>
          <a:solidFill>
            <a:srgbClr val="339966"/>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lgn="ctr" eaLnBrk="1" hangingPunct="1"/>
            <a:r>
              <a:rPr lang="en-US" altLang="en-US" sz="2200" dirty="0">
                <a:solidFill>
                  <a:schemeClr val="tx2">
                    <a:lumMod val="95000"/>
                    <a:lumOff val="5000"/>
                  </a:schemeClr>
                </a:solidFill>
                <a:effectLst>
                  <a:outerShdw blurRad="38100" dist="38100" dir="2700000" algn="tl">
                    <a:srgbClr val="000000">
                      <a:alpha val="43137"/>
                    </a:srgbClr>
                  </a:outerShdw>
                </a:effectLst>
                <a:latin typeface="+mn-lt"/>
              </a:rPr>
              <a:t>Landlord &amp; Tenant     </a:t>
            </a:r>
          </a:p>
          <a:p>
            <a:pPr marL="0" indent="0" algn="ctr" eaLnBrk="1" hangingPunct="1"/>
            <a:r>
              <a:rPr lang="en-US" altLang="en-US" sz="2200" dirty="0">
                <a:solidFill>
                  <a:schemeClr val="tx2">
                    <a:lumMod val="95000"/>
                    <a:lumOff val="5000"/>
                  </a:schemeClr>
                </a:solidFill>
                <a:effectLst>
                  <a:outerShdw blurRad="38100" dist="38100" dir="2700000" algn="tl">
                    <a:srgbClr val="000000">
                      <a:alpha val="43137"/>
                    </a:srgbClr>
                  </a:outerShdw>
                </a:effectLst>
                <a:latin typeface="+mn-lt"/>
              </a:rPr>
              <a:t>sign separate </a:t>
            </a:r>
            <a:r>
              <a:rPr lang="en-US" altLang="en-US" sz="2200" b="1" dirty="0">
                <a:solidFill>
                  <a:schemeClr val="tx2">
                    <a:lumMod val="95000"/>
                    <a:lumOff val="5000"/>
                  </a:schemeClr>
                </a:solidFill>
                <a:effectLst>
                  <a:outerShdw blurRad="38100" dist="38100" dir="2700000" algn="tl">
                    <a:srgbClr val="000000">
                      <a:alpha val="43137"/>
                    </a:srgbClr>
                  </a:outerShdw>
                </a:effectLst>
                <a:latin typeface="+mn-lt"/>
              </a:rPr>
              <a:t>Lease</a:t>
            </a:r>
          </a:p>
        </p:txBody>
      </p:sp>
      <p:sp>
        <p:nvSpPr>
          <p:cNvPr id="567303" name="Text Box 7">
            <a:extLst>
              <a:ext uri="{FF2B5EF4-FFF2-40B4-BE49-F238E27FC236}">
                <a16:creationId xmlns:a16="http://schemas.microsoft.com/office/drawing/2014/main" id="{25F7D018-6BD0-4929-89D1-C52430D12E7D}"/>
              </a:ext>
            </a:extLst>
          </p:cNvPr>
          <p:cNvSpPr txBox="1">
            <a:spLocks noChangeArrowheads="1"/>
          </p:cNvSpPr>
          <p:nvPr/>
        </p:nvSpPr>
        <p:spPr bwMode="auto">
          <a:xfrm>
            <a:off x="7696199" y="2928561"/>
            <a:ext cx="3761507" cy="427037"/>
          </a:xfrm>
          <a:prstGeom prst="rect">
            <a:avLst/>
          </a:prstGeom>
          <a:solidFill>
            <a:srgbClr val="FF00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200" dirty="0">
                <a:solidFill>
                  <a:schemeClr val="tx2">
                    <a:lumMod val="95000"/>
                    <a:lumOff val="5000"/>
                  </a:schemeClr>
                </a:solidFill>
                <a:effectLst>
                  <a:outerShdw blurRad="38100" dist="38100" dir="2700000" algn="tl">
                    <a:srgbClr val="000000">
                      <a:alpha val="43137"/>
                    </a:srgbClr>
                  </a:outerShdw>
                </a:effectLst>
                <a:latin typeface="+mn-lt"/>
              </a:rPr>
              <a:t>Unit Fails</a:t>
            </a:r>
          </a:p>
        </p:txBody>
      </p:sp>
      <p:sp>
        <p:nvSpPr>
          <p:cNvPr id="567304" name="Text Box 8">
            <a:extLst>
              <a:ext uri="{FF2B5EF4-FFF2-40B4-BE49-F238E27FC236}">
                <a16:creationId xmlns:a16="http://schemas.microsoft.com/office/drawing/2014/main" id="{AE79E49C-BB4E-4C4A-9553-76E89D11AAA8}"/>
              </a:ext>
            </a:extLst>
          </p:cNvPr>
          <p:cNvSpPr txBox="1">
            <a:spLocks noChangeArrowheads="1"/>
          </p:cNvSpPr>
          <p:nvPr/>
        </p:nvSpPr>
        <p:spPr bwMode="auto">
          <a:xfrm>
            <a:off x="7704588" y="3929426"/>
            <a:ext cx="3753119" cy="646331"/>
          </a:xfrm>
          <a:prstGeom prst="rect">
            <a:avLst/>
          </a:prstGeom>
          <a:solidFill>
            <a:srgbClr val="FF00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lgn="ctr" eaLnBrk="1" hangingPunct="1"/>
            <a:r>
              <a:rPr lang="en-US" altLang="en-US" sz="1800" dirty="0">
                <a:solidFill>
                  <a:schemeClr val="tx2">
                    <a:lumMod val="95000"/>
                    <a:lumOff val="5000"/>
                  </a:schemeClr>
                </a:solidFill>
                <a:effectLst>
                  <a:outerShdw blurRad="38100" dist="38100" dir="2700000" algn="tl">
                    <a:srgbClr val="000000">
                      <a:alpha val="43137"/>
                    </a:srgbClr>
                  </a:outerShdw>
                </a:effectLst>
                <a:latin typeface="+mn-lt"/>
              </a:rPr>
              <a:t>Landlord Advised of </a:t>
            </a:r>
          </a:p>
          <a:p>
            <a:pPr marL="0" indent="0" algn="ctr" eaLnBrk="1" hangingPunct="1"/>
            <a:r>
              <a:rPr lang="en-US" altLang="en-US" sz="1800" dirty="0">
                <a:solidFill>
                  <a:schemeClr val="tx2">
                    <a:lumMod val="95000"/>
                    <a:lumOff val="5000"/>
                  </a:schemeClr>
                </a:solidFill>
                <a:effectLst>
                  <a:outerShdw blurRad="38100" dist="38100" dir="2700000" algn="tl">
                    <a:srgbClr val="000000">
                      <a:alpha val="43137"/>
                    </a:srgbClr>
                  </a:outerShdw>
                </a:effectLst>
                <a:latin typeface="+mn-lt"/>
              </a:rPr>
              <a:t>Required Repairs</a:t>
            </a:r>
          </a:p>
        </p:txBody>
      </p:sp>
      <p:sp>
        <p:nvSpPr>
          <p:cNvPr id="567305" name="Text Box 9">
            <a:extLst>
              <a:ext uri="{FF2B5EF4-FFF2-40B4-BE49-F238E27FC236}">
                <a16:creationId xmlns:a16="http://schemas.microsoft.com/office/drawing/2014/main" id="{41AB4398-64DC-487A-BD9F-2BCCAA2D5ED1}"/>
              </a:ext>
            </a:extLst>
          </p:cNvPr>
          <p:cNvSpPr txBox="1">
            <a:spLocks noChangeArrowheads="1"/>
          </p:cNvSpPr>
          <p:nvPr/>
        </p:nvSpPr>
        <p:spPr bwMode="auto">
          <a:xfrm>
            <a:off x="7474519" y="4983456"/>
            <a:ext cx="3761509" cy="687881"/>
          </a:xfrm>
          <a:prstGeom prst="rect">
            <a:avLst/>
          </a:prstGeom>
          <a:solidFill>
            <a:srgbClr val="FF00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80000"/>
              </a:lnSpc>
              <a:spcBef>
                <a:spcPct val="50000"/>
              </a:spcBef>
            </a:pPr>
            <a:r>
              <a:rPr lang="en-US" altLang="en-US" sz="1800" dirty="0">
                <a:solidFill>
                  <a:schemeClr val="tx2">
                    <a:lumMod val="95000"/>
                    <a:lumOff val="5000"/>
                  </a:schemeClr>
                </a:solidFill>
                <a:effectLst>
                  <a:outerShdw blurRad="38100" dist="38100" dir="2700000" algn="tl">
                    <a:srgbClr val="000000">
                      <a:alpha val="43137"/>
                    </a:srgbClr>
                  </a:outerShdw>
                </a:effectLst>
                <a:latin typeface="+mn-lt"/>
              </a:rPr>
              <a:t>Landlord completes repairs </a:t>
            </a:r>
          </a:p>
          <a:p>
            <a:pPr algn="ctr" eaLnBrk="1" hangingPunct="1">
              <a:lnSpc>
                <a:spcPct val="80000"/>
              </a:lnSpc>
              <a:spcBef>
                <a:spcPct val="50000"/>
              </a:spcBef>
            </a:pPr>
            <a:r>
              <a:rPr lang="en-US" altLang="en-US" sz="1800" dirty="0">
                <a:solidFill>
                  <a:schemeClr val="tx2">
                    <a:lumMod val="95000"/>
                    <a:lumOff val="5000"/>
                  </a:schemeClr>
                </a:solidFill>
                <a:effectLst>
                  <a:outerShdw blurRad="38100" dist="38100" dir="2700000" algn="tl">
                    <a:srgbClr val="000000">
                      <a:alpha val="43137"/>
                    </a:srgbClr>
                  </a:outerShdw>
                </a:effectLst>
                <a:latin typeface="+mn-lt"/>
              </a:rPr>
              <a:t>(Go to Unit Passes)</a:t>
            </a:r>
          </a:p>
        </p:txBody>
      </p:sp>
      <p:sp>
        <p:nvSpPr>
          <p:cNvPr id="567307" name="Text Box 11">
            <a:extLst>
              <a:ext uri="{FF2B5EF4-FFF2-40B4-BE49-F238E27FC236}">
                <a16:creationId xmlns:a16="http://schemas.microsoft.com/office/drawing/2014/main" id="{1A67061D-A564-4E24-AE9E-B782A0DAD4C4}"/>
              </a:ext>
            </a:extLst>
          </p:cNvPr>
          <p:cNvSpPr txBox="1">
            <a:spLocks noChangeArrowheads="1"/>
          </p:cNvSpPr>
          <p:nvPr/>
        </p:nvSpPr>
        <p:spPr bwMode="auto">
          <a:xfrm>
            <a:off x="4506985" y="2281106"/>
            <a:ext cx="2514600" cy="646331"/>
          </a:xfrm>
          <a:prstGeom prst="rect">
            <a:avLst/>
          </a:prstGeom>
          <a:solidFill>
            <a:schemeClr val="tx2"/>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lgn="ctr" eaLnBrk="1" hangingPunct="1"/>
            <a:r>
              <a:rPr lang="en-US" altLang="en-US" sz="1800" dirty="0">
                <a:solidFill>
                  <a:schemeClr val="bg1"/>
                </a:solidFill>
                <a:effectLst>
                  <a:outerShdw blurRad="38100" dist="38100" dir="2700000" algn="tl">
                    <a:srgbClr val="000000">
                      <a:alpha val="43137"/>
                    </a:srgbClr>
                  </a:outerShdw>
                </a:effectLst>
                <a:latin typeface="+mn-lt"/>
              </a:rPr>
              <a:t>Repairs are</a:t>
            </a:r>
          </a:p>
          <a:p>
            <a:pPr marL="0" indent="0" algn="ctr" eaLnBrk="1" hangingPunct="1"/>
            <a:r>
              <a:rPr lang="en-US" altLang="en-US" sz="1800" dirty="0">
                <a:solidFill>
                  <a:schemeClr val="bg1"/>
                </a:solidFill>
                <a:effectLst>
                  <a:outerShdw blurRad="38100" dist="38100" dir="2700000" algn="tl">
                    <a:srgbClr val="000000">
                      <a:alpha val="43137"/>
                    </a:srgbClr>
                  </a:outerShdw>
                </a:effectLst>
                <a:latin typeface="+mn-lt"/>
              </a:rPr>
              <a:t>not completed</a:t>
            </a:r>
          </a:p>
        </p:txBody>
      </p:sp>
      <p:sp>
        <p:nvSpPr>
          <p:cNvPr id="567308" name="Text Box 12">
            <a:extLst>
              <a:ext uri="{FF2B5EF4-FFF2-40B4-BE49-F238E27FC236}">
                <a16:creationId xmlns:a16="http://schemas.microsoft.com/office/drawing/2014/main" id="{A0C15DE5-9FB0-4ABF-9FF8-ECCBEFE4C799}"/>
              </a:ext>
            </a:extLst>
          </p:cNvPr>
          <p:cNvSpPr txBox="1">
            <a:spLocks noChangeArrowheads="1"/>
          </p:cNvSpPr>
          <p:nvPr/>
        </p:nvSpPr>
        <p:spPr bwMode="auto">
          <a:xfrm>
            <a:off x="4565709" y="5274578"/>
            <a:ext cx="2514600" cy="923330"/>
          </a:xfrm>
          <a:prstGeom prst="rect">
            <a:avLst/>
          </a:prstGeom>
          <a:solidFill>
            <a:schemeClr val="tx2"/>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algn="ctr" eaLnBrk="1" hangingPunct="1"/>
            <a:r>
              <a:rPr lang="en-US" altLang="en-US" sz="1800" dirty="0">
                <a:solidFill>
                  <a:schemeClr val="bg1"/>
                </a:solidFill>
                <a:latin typeface="+mn-lt"/>
              </a:rPr>
              <a:t>Applicant </a:t>
            </a:r>
          </a:p>
          <a:p>
            <a:pPr marL="0" algn="ctr" eaLnBrk="1" hangingPunct="1"/>
            <a:r>
              <a:rPr lang="en-US" altLang="en-US" sz="1800" dirty="0">
                <a:solidFill>
                  <a:schemeClr val="bg1"/>
                </a:solidFill>
                <a:latin typeface="+mn-lt"/>
              </a:rPr>
              <a:t>must search</a:t>
            </a:r>
          </a:p>
          <a:p>
            <a:pPr marL="0" algn="ctr" eaLnBrk="1" hangingPunct="1"/>
            <a:r>
              <a:rPr lang="en-US" altLang="en-US" sz="1800" dirty="0">
                <a:solidFill>
                  <a:schemeClr val="bg1"/>
                </a:solidFill>
                <a:latin typeface="+mn-lt"/>
              </a:rPr>
              <a:t>For new home</a:t>
            </a:r>
          </a:p>
        </p:txBody>
      </p:sp>
      <p:sp>
        <p:nvSpPr>
          <p:cNvPr id="567315" name="AutoShape 19">
            <a:extLst>
              <a:ext uri="{FF2B5EF4-FFF2-40B4-BE49-F238E27FC236}">
                <a16:creationId xmlns:a16="http://schemas.microsoft.com/office/drawing/2014/main" id="{0A70164E-BB2F-4417-BDD4-40F686F380C5}"/>
              </a:ext>
            </a:extLst>
          </p:cNvPr>
          <p:cNvSpPr>
            <a:spLocks noChangeArrowheads="1"/>
          </p:cNvSpPr>
          <p:nvPr/>
        </p:nvSpPr>
        <p:spPr bwMode="auto">
          <a:xfrm>
            <a:off x="1752600" y="2757576"/>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567318" name="AutoShape 22">
            <a:extLst>
              <a:ext uri="{FF2B5EF4-FFF2-40B4-BE49-F238E27FC236}">
                <a16:creationId xmlns:a16="http://schemas.microsoft.com/office/drawing/2014/main" id="{8566F40B-7211-46AC-9841-DD78BE50037A}"/>
              </a:ext>
            </a:extLst>
          </p:cNvPr>
          <p:cNvSpPr>
            <a:spLocks noChangeArrowheads="1"/>
          </p:cNvSpPr>
          <p:nvPr/>
        </p:nvSpPr>
        <p:spPr bwMode="auto">
          <a:xfrm>
            <a:off x="1752600" y="2774354"/>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567319" name="AutoShape 23">
            <a:extLst>
              <a:ext uri="{FF2B5EF4-FFF2-40B4-BE49-F238E27FC236}">
                <a16:creationId xmlns:a16="http://schemas.microsoft.com/office/drawing/2014/main" id="{4A241E94-5258-4B8A-9FA6-41013BAB2595}"/>
              </a:ext>
            </a:extLst>
          </p:cNvPr>
          <p:cNvSpPr>
            <a:spLocks noChangeArrowheads="1"/>
          </p:cNvSpPr>
          <p:nvPr/>
        </p:nvSpPr>
        <p:spPr bwMode="auto">
          <a:xfrm>
            <a:off x="1752600" y="2791132"/>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567320" name="AutoShape 24">
            <a:extLst>
              <a:ext uri="{FF2B5EF4-FFF2-40B4-BE49-F238E27FC236}">
                <a16:creationId xmlns:a16="http://schemas.microsoft.com/office/drawing/2014/main" id="{5A876C31-F8A8-4EE8-AEC8-D7D5C332ACB3}"/>
              </a:ext>
            </a:extLst>
          </p:cNvPr>
          <p:cNvSpPr>
            <a:spLocks noChangeArrowheads="1"/>
          </p:cNvSpPr>
          <p:nvPr/>
        </p:nvSpPr>
        <p:spPr bwMode="auto">
          <a:xfrm>
            <a:off x="947256" y="2805419"/>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6160" name="Picture 26" descr="j0089918">
            <a:extLst>
              <a:ext uri="{FF2B5EF4-FFF2-40B4-BE49-F238E27FC236}">
                <a16:creationId xmlns:a16="http://schemas.microsoft.com/office/drawing/2014/main" id="{5EB86D46-08EF-4059-BC9D-C1FEE8B43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128" y="3274131"/>
            <a:ext cx="1300163" cy="175260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325" name="AutoShape 29">
            <a:extLst>
              <a:ext uri="{FF2B5EF4-FFF2-40B4-BE49-F238E27FC236}">
                <a16:creationId xmlns:a16="http://schemas.microsoft.com/office/drawing/2014/main" id="{B0AA4214-277D-4505-B45D-5A620C6B78C6}"/>
              </a:ext>
            </a:extLst>
          </p:cNvPr>
          <p:cNvSpPr>
            <a:spLocks noChangeArrowheads="1"/>
          </p:cNvSpPr>
          <p:nvPr/>
        </p:nvSpPr>
        <p:spPr bwMode="auto">
          <a:xfrm rot="13447612">
            <a:off x="3681335" y="2871876"/>
            <a:ext cx="685800" cy="685800"/>
          </a:xfrm>
          <a:custGeom>
            <a:avLst/>
            <a:gdLst>
              <a:gd name="T0" fmla="*/ 16330611 w 21600"/>
              <a:gd name="T1" fmla="*/ 0 h 21600"/>
              <a:gd name="T2" fmla="*/ 0 w 21600"/>
              <a:gd name="T3" fmla="*/ 10887075 h 21600"/>
              <a:gd name="T4" fmla="*/ 16330611 w 21600"/>
              <a:gd name="T5" fmla="*/ 21774150 h 21600"/>
              <a:gd name="T6" fmla="*/ 21774150 w 21600"/>
              <a:gd name="T7" fmla="*/ 108870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 name="TextBox 1">
            <a:extLst>
              <a:ext uri="{FF2B5EF4-FFF2-40B4-BE49-F238E27FC236}">
                <a16:creationId xmlns:a16="http://schemas.microsoft.com/office/drawing/2014/main" id="{706F1553-4CF2-41F2-9939-5B7E11DEA456}"/>
              </a:ext>
            </a:extLst>
          </p:cNvPr>
          <p:cNvSpPr txBox="1"/>
          <p:nvPr/>
        </p:nvSpPr>
        <p:spPr>
          <a:xfrm>
            <a:off x="2172748" y="1090569"/>
            <a:ext cx="7524925" cy="1046440"/>
          </a:xfrm>
          <a:prstGeom prst="rect">
            <a:avLst/>
          </a:prstGeom>
          <a:noFill/>
        </p:spPr>
        <p:txBody>
          <a:bodyPr wrap="square" rtlCol="0">
            <a:spAutoFit/>
          </a:bodyPr>
          <a:lstStyle/>
          <a:p>
            <a:pPr algn="ctr"/>
            <a:r>
              <a:rPr lang="en-US" sz="4400" b="1" dirty="0"/>
              <a:t>Before you can move in</a:t>
            </a:r>
          </a:p>
          <a:p>
            <a:pPr algn="ctr"/>
            <a:r>
              <a:rPr lang="en-US" b="1" dirty="0"/>
              <a:t>Your new home must be inspected by the Housing Authority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grpId="0" nodeType="withEffect">
                                  <p:stCondLst>
                                    <p:cond delay="0"/>
                                  </p:stCondLst>
                                  <p:childTnLst>
                                    <p:set>
                                      <p:cBhvr>
                                        <p:cTn id="6" dur="1" fill="hold">
                                          <p:stCondLst>
                                            <p:cond delay="0"/>
                                          </p:stCondLst>
                                        </p:cTn>
                                        <p:tgtEl>
                                          <p:spTgt spid="567298"/>
                                        </p:tgtEl>
                                        <p:attrNameLst>
                                          <p:attrName>style.visibility</p:attrName>
                                        </p:attrNameLst>
                                      </p:cBhvr>
                                      <p:to>
                                        <p:strVal val="visible"/>
                                      </p:to>
                                    </p:set>
                                    <p:animEffect transition="in" filter="randombar(vertical)">
                                      <p:cBhvr>
                                        <p:cTn id="7" dur="500"/>
                                        <p:tgtEl>
                                          <p:spTgt spid="567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67300"/>
                                        </p:tgtEl>
                                        <p:attrNameLst>
                                          <p:attrName>style.visibility</p:attrName>
                                        </p:attrNameLst>
                                      </p:cBhvr>
                                      <p:to>
                                        <p:strVal val="visible"/>
                                      </p:to>
                                    </p:set>
                                    <p:anim calcmode="lin" valueType="num">
                                      <p:cBhvr additive="base">
                                        <p:cTn id="12" dur="500" fill="hold"/>
                                        <p:tgtEl>
                                          <p:spTgt spid="567300"/>
                                        </p:tgtEl>
                                        <p:attrNameLst>
                                          <p:attrName>ppt_x</p:attrName>
                                        </p:attrNameLst>
                                      </p:cBhvr>
                                      <p:tavLst>
                                        <p:tav tm="0">
                                          <p:val>
                                            <p:strVal val="0-#ppt_w/2"/>
                                          </p:val>
                                        </p:tav>
                                        <p:tav tm="100000">
                                          <p:val>
                                            <p:strVal val="#ppt_x"/>
                                          </p:val>
                                        </p:tav>
                                      </p:tavLst>
                                    </p:anim>
                                    <p:anim calcmode="lin" valueType="num">
                                      <p:cBhvr additive="base">
                                        <p:cTn id="13" dur="500" fill="hold"/>
                                        <p:tgtEl>
                                          <p:spTgt spid="56730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67301"/>
                                        </p:tgtEl>
                                        <p:attrNameLst>
                                          <p:attrName>style.visibility</p:attrName>
                                        </p:attrNameLst>
                                      </p:cBhvr>
                                      <p:to>
                                        <p:strVal val="visible"/>
                                      </p:to>
                                    </p:set>
                                    <p:anim calcmode="lin" valueType="num">
                                      <p:cBhvr additive="base">
                                        <p:cTn id="18" dur="500" fill="hold"/>
                                        <p:tgtEl>
                                          <p:spTgt spid="567301"/>
                                        </p:tgtEl>
                                        <p:attrNameLst>
                                          <p:attrName>ppt_x</p:attrName>
                                        </p:attrNameLst>
                                      </p:cBhvr>
                                      <p:tavLst>
                                        <p:tav tm="0">
                                          <p:val>
                                            <p:strVal val="0-#ppt_w/2"/>
                                          </p:val>
                                        </p:tav>
                                        <p:tav tm="100000">
                                          <p:val>
                                            <p:strVal val="#ppt_x"/>
                                          </p:val>
                                        </p:tav>
                                      </p:tavLst>
                                    </p:anim>
                                    <p:anim calcmode="lin" valueType="num">
                                      <p:cBhvr additive="base">
                                        <p:cTn id="19" dur="500" fill="hold"/>
                                        <p:tgtEl>
                                          <p:spTgt spid="567301"/>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67302"/>
                                        </p:tgtEl>
                                        <p:attrNameLst>
                                          <p:attrName>style.visibility</p:attrName>
                                        </p:attrNameLst>
                                      </p:cBhvr>
                                      <p:to>
                                        <p:strVal val="visible"/>
                                      </p:to>
                                    </p:set>
                                    <p:anim calcmode="lin" valueType="num">
                                      <p:cBhvr additive="base">
                                        <p:cTn id="24" dur="500" fill="hold"/>
                                        <p:tgtEl>
                                          <p:spTgt spid="567302"/>
                                        </p:tgtEl>
                                        <p:attrNameLst>
                                          <p:attrName>ppt_x</p:attrName>
                                        </p:attrNameLst>
                                      </p:cBhvr>
                                      <p:tavLst>
                                        <p:tav tm="0">
                                          <p:val>
                                            <p:strVal val="0-#ppt_w/2"/>
                                          </p:val>
                                        </p:tav>
                                        <p:tav tm="100000">
                                          <p:val>
                                            <p:strVal val="#ppt_x"/>
                                          </p:val>
                                        </p:tav>
                                      </p:tavLst>
                                    </p:anim>
                                    <p:anim calcmode="lin" valueType="num">
                                      <p:cBhvr additive="base">
                                        <p:cTn id="25" dur="500" fill="hold"/>
                                        <p:tgtEl>
                                          <p:spTgt spid="567302"/>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67303"/>
                                        </p:tgtEl>
                                        <p:attrNameLst>
                                          <p:attrName>style.visibility</p:attrName>
                                        </p:attrNameLst>
                                      </p:cBhvr>
                                      <p:to>
                                        <p:strVal val="visible"/>
                                      </p:to>
                                    </p:set>
                                    <p:anim calcmode="lin" valueType="num">
                                      <p:cBhvr additive="base">
                                        <p:cTn id="30" dur="500" fill="hold"/>
                                        <p:tgtEl>
                                          <p:spTgt spid="567303"/>
                                        </p:tgtEl>
                                        <p:attrNameLst>
                                          <p:attrName>ppt_x</p:attrName>
                                        </p:attrNameLst>
                                      </p:cBhvr>
                                      <p:tavLst>
                                        <p:tav tm="0">
                                          <p:val>
                                            <p:strVal val="1+#ppt_w/2"/>
                                          </p:val>
                                        </p:tav>
                                        <p:tav tm="100000">
                                          <p:val>
                                            <p:strVal val="#ppt_x"/>
                                          </p:val>
                                        </p:tav>
                                      </p:tavLst>
                                    </p:anim>
                                    <p:anim calcmode="lin" valueType="num">
                                      <p:cBhvr additive="base">
                                        <p:cTn id="31" dur="500" fill="hold"/>
                                        <p:tgtEl>
                                          <p:spTgt spid="567303"/>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567304"/>
                                        </p:tgtEl>
                                        <p:attrNameLst>
                                          <p:attrName>style.visibility</p:attrName>
                                        </p:attrNameLst>
                                      </p:cBhvr>
                                      <p:to>
                                        <p:strVal val="visible"/>
                                      </p:to>
                                    </p:set>
                                    <p:anim calcmode="lin" valueType="num">
                                      <p:cBhvr additive="base">
                                        <p:cTn id="36" dur="500" fill="hold"/>
                                        <p:tgtEl>
                                          <p:spTgt spid="567304"/>
                                        </p:tgtEl>
                                        <p:attrNameLst>
                                          <p:attrName>ppt_x</p:attrName>
                                        </p:attrNameLst>
                                      </p:cBhvr>
                                      <p:tavLst>
                                        <p:tav tm="0">
                                          <p:val>
                                            <p:strVal val="1+#ppt_w/2"/>
                                          </p:val>
                                        </p:tav>
                                        <p:tav tm="100000">
                                          <p:val>
                                            <p:strVal val="#ppt_x"/>
                                          </p:val>
                                        </p:tav>
                                      </p:tavLst>
                                    </p:anim>
                                    <p:anim calcmode="lin" valueType="num">
                                      <p:cBhvr additive="base">
                                        <p:cTn id="37" dur="500" fill="hold"/>
                                        <p:tgtEl>
                                          <p:spTgt spid="567304"/>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567305"/>
                                        </p:tgtEl>
                                        <p:attrNameLst>
                                          <p:attrName>style.visibility</p:attrName>
                                        </p:attrNameLst>
                                      </p:cBhvr>
                                      <p:to>
                                        <p:strVal val="visible"/>
                                      </p:to>
                                    </p:set>
                                    <p:anim calcmode="lin" valueType="num">
                                      <p:cBhvr additive="base">
                                        <p:cTn id="42" dur="500" fill="hold"/>
                                        <p:tgtEl>
                                          <p:spTgt spid="567305"/>
                                        </p:tgtEl>
                                        <p:attrNameLst>
                                          <p:attrName>ppt_x</p:attrName>
                                        </p:attrNameLst>
                                      </p:cBhvr>
                                      <p:tavLst>
                                        <p:tav tm="0">
                                          <p:val>
                                            <p:strVal val="1+#ppt_w/2"/>
                                          </p:val>
                                        </p:tav>
                                        <p:tav tm="100000">
                                          <p:val>
                                            <p:strVal val="#ppt_x"/>
                                          </p:val>
                                        </p:tav>
                                      </p:tavLst>
                                    </p:anim>
                                    <p:anim calcmode="lin" valueType="num">
                                      <p:cBhvr additive="base">
                                        <p:cTn id="43" dur="500" fill="hold"/>
                                        <p:tgtEl>
                                          <p:spTgt spid="567305"/>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500"/>
                            </p:stCondLst>
                            <p:childTnLst>
                              <p:par>
                                <p:cTn id="45" presetID="2" presetClass="entr" presetSubtype="6" fill="hold" grpId="0" nodeType="afterEffect">
                                  <p:stCondLst>
                                    <p:cond delay="0"/>
                                  </p:stCondLst>
                                  <p:childTnLst>
                                    <p:set>
                                      <p:cBhvr>
                                        <p:cTn id="46" dur="1" fill="hold">
                                          <p:stCondLst>
                                            <p:cond delay="0"/>
                                          </p:stCondLst>
                                        </p:cTn>
                                        <p:tgtEl>
                                          <p:spTgt spid="567325"/>
                                        </p:tgtEl>
                                        <p:attrNameLst>
                                          <p:attrName>style.visibility</p:attrName>
                                        </p:attrNameLst>
                                      </p:cBhvr>
                                      <p:to>
                                        <p:strVal val="visible"/>
                                      </p:to>
                                    </p:set>
                                    <p:anim calcmode="lin" valueType="num">
                                      <p:cBhvr additive="base">
                                        <p:cTn id="47" dur="500" fill="hold"/>
                                        <p:tgtEl>
                                          <p:spTgt spid="567325"/>
                                        </p:tgtEl>
                                        <p:attrNameLst>
                                          <p:attrName>ppt_x</p:attrName>
                                        </p:attrNameLst>
                                      </p:cBhvr>
                                      <p:tavLst>
                                        <p:tav tm="0">
                                          <p:val>
                                            <p:strVal val="1+#ppt_w/2"/>
                                          </p:val>
                                        </p:tav>
                                        <p:tav tm="100000">
                                          <p:val>
                                            <p:strVal val="#ppt_x"/>
                                          </p:val>
                                        </p:tav>
                                      </p:tavLst>
                                    </p:anim>
                                    <p:anim calcmode="lin" valueType="num">
                                      <p:cBhvr additive="base">
                                        <p:cTn id="48" dur="500" fill="hold"/>
                                        <p:tgtEl>
                                          <p:spTgt spid="567325"/>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45"/>
                                            </p:cond>
                                          </p:stCondLst>
                                        </p:cTn>
                                        <p:tgtEl>
                                          <p:spTgt spid="567325"/>
                                        </p:tgtEl>
                                        <p:attrNameLst>
                                          <p:attrName>style.visibility</p:attrName>
                                        </p:attrNameLst>
                                      </p:cBhvr>
                                      <p:to>
                                        <p:strVal val="hidden"/>
                                      </p:to>
                                    </p:set>
                                  </p:subTnLst>
                                </p:cTn>
                              </p:par>
                            </p:childTnLst>
                          </p:cTn>
                        </p:par>
                        <p:par>
                          <p:cTn id="49" fill="hold" nodeType="afterGroup">
                            <p:stCondLst>
                              <p:cond delay="1000"/>
                            </p:stCondLst>
                            <p:childTnLst>
                              <p:par>
                                <p:cTn id="50" presetID="23" presetClass="entr" presetSubtype="272" fill="hold" grpId="0" nodeType="afterEffect">
                                  <p:stCondLst>
                                    <p:cond delay="0"/>
                                  </p:stCondLst>
                                  <p:childTnLst>
                                    <p:set>
                                      <p:cBhvr>
                                        <p:cTn id="51" dur="1" fill="hold">
                                          <p:stCondLst>
                                            <p:cond delay="0"/>
                                          </p:stCondLst>
                                        </p:cTn>
                                        <p:tgtEl>
                                          <p:spTgt spid="567315"/>
                                        </p:tgtEl>
                                        <p:attrNameLst>
                                          <p:attrName>style.visibility</p:attrName>
                                        </p:attrNameLst>
                                      </p:cBhvr>
                                      <p:to>
                                        <p:strVal val="visible"/>
                                      </p:to>
                                    </p:set>
                                    <p:anim calcmode="lin" valueType="num">
                                      <p:cBhvr>
                                        <p:cTn id="52" dur="500" fill="hold"/>
                                        <p:tgtEl>
                                          <p:spTgt spid="567315"/>
                                        </p:tgtEl>
                                        <p:attrNameLst>
                                          <p:attrName>ppt_w</p:attrName>
                                        </p:attrNameLst>
                                      </p:cBhvr>
                                      <p:tavLst>
                                        <p:tav tm="0">
                                          <p:val>
                                            <p:strVal val="2/3*#ppt_w"/>
                                          </p:val>
                                        </p:tav>
                                        <p:tav tm="100000">
                                          <p:val>
                                            <p:strVal val="#ppt_w"/>
                                          </p:val>
                                        </p:tav>
                                      </p:tavLst>
                                    </p:anim>
                                    <p:anim calcmode="lin" valueType="num">
                                      <p:cBhvr>
                                        <p:cTn id="53" dur="500" fill="hold"/>
                                        <p:tgtEl>
                                          <p:spTgt spid="56731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50"/>
                                            </p:cond>
                                          </p:stCondLst>
                                        </p:cTn>
                                        <p:tgtEl>
                                          <p:spTgt spid="567315"/>
                                        </p:tgtEl>
                                        <p:attrNameLst>
                                          <p:attrName>style.visibility</p:attrName>
                                        </p:attrNameLst>
                                      </p:cBhvr>
                                      <p:to>
                                        <p:strVal val="hidden"/>
                                      </p:to>
                                    </p:set>
                                  </p:subTnLst>
                                </p:cTn>
                              </p:par>
                            </p:childTnLst>
                          </p:cTn>
                        </p:par>
                        <p:par>
                          <p:cTn id="54" fill="hold" nodeType="afterGroup">
                            <p:stCondLst>
                              <p:cond delay="1500"/>
                            </p:stCondLst>
                            <p:childTnLst>
                              <p:par>
                                <p:cTn id="55" presetID="23" presetClass="entr" presetSubtype="288" fill="hold" grpId="0" nodeType="afterEffect">
                                  <p:stCondLst>
                                    <p:cond delay="0"/>
                                  </p:stCondLst>
                                  <p:childTnLst>
                                    <p:set>
                                      <p:cBhvr>
                                        <p:cTn id="56" dur="1" fill="hold">
                                          <p:stCondLst>
                                            <p:cond delay="0"/>
                                          </p:stCondLst>
                                        </p:cTn>
                                        <p:tgtEl>
                                          <p:spTgt spid="567318"/>
                                        </p:tgtEl>
                                        <p:attrNameLst>
                                          <p:attrName>style.visibility</p:attrName>
                                        </p:attrNameLst>
                                      </p:cBhvr>
                                      <p:to>
                                        <p:strVal val="visible"/>
                                      </p:to>
                                    </p:set>
                                    <p:anim calcmode="lin" valueType="num">
                                      <p:cBhvr>
                                        <p:cTn id="57" dur="500" fill="hold"/>
                                        <p:tgtEl>
                                          <p:spTgt spid="567318"/>
                                        </p:tgtEl>
                                        <p:attrNameLst>
                                          <p:attrName>ppt_w</p:attrName>
                                        </p:attrNameLst>
                                      </p:cBhvr>
                                      <p:tavLst>
                                        <p:tav tm="0">
                                          <p:val>
                                            <p:strVal val="4/3*#ppt_w"/>
                                          </p:val>
                                        </p:tav>
                                        <p:tav tm="100000">
                                          <p:val>
                                            <p:strVal val="#ppt_w"/>
                                          </p:val>
                                        </p:tav>
                                      </p:tavLst>
                                    </p:anim>
                                    <p:anim calcmode="lin" valueType="num">
                                      <p:cBhvr>
                                        <p:cTn id="58" dur="500" fill="hold"/>
                                        <p:tgtEl>
                                          <p:spTgt spid="567318"/>
                                        </p:tgtEl>
                                        <p:attrNameLst>
                                          <p:attrName>ppt_h</p:attrName>
                                        </p:attrNameLst>
                                      </p:cBhvr>
                                      <p:tavLst>
                                        <p:tav tm="0">
                                          <p:val>
                                            <p:strVal val="4/3*#ppt_h"/>
                                          </p:val>
                                        </p:tav>
                                        <p:tav tm="100000">
                                          <p:val>
                                            <p:strVal val="#ppt_h"/>
                                          </p:val>
                                        </p:tav>
                                      </p:tavLst>
                                    </p:anim>
                                  </p:childTnLst>
                                  <p:subTnLst>
                                    <p:set>
                                      <p:cBhvr override="childStyle">
                                        <p:cTn dur="1" fill="hold" display="0" masterRel="sameClick" afterEffect="1">
                                          <p:stCondLst>
                                            <p:cond evt="end" delay="0">
                                              <p:tn val="55"/>
                                            </p:cond>
                                          </p:stCondLst>
                                        </p:cTn>
                                        <p:tgtEl>
                                          <p:spTgt spid="567318"/>
                                        </p:tgtEl>
                                        <p:attrNameLst>
                                          <p:attrName>style.visibility</p:attrName>
                                        </p:attrNameLst>
                                      </p:cBhvr>
                                      <p:to>
                                        <p:strVal val="hidden"/>
                                      </p:to>
                                    </p:set>
                                  </p:subTnLst>
                                </p:cTn>
                              </p:par>
                            </p:childTnLst>
                          </p:cTn>
                        </p:par>
                        <p:par>
                          <p:cTn id="59" fill="hold" nodeType="afterGroup">
                            <p:stCondLst>
                              <p:cond delay="2000"/>
                            </p:stCondLst>
                            <p:childTnLst>
                              <p:par>
                                <p:cTn id="60" presetID="23" presetClass="entr" presetSubtype="272" fill="hold" grpId="0" nodeType="afterEffect">
                                  <p:stCondLst>
                                    <p:cond delay="0"/>
                                  </p:stCondLst>
                                  <p:childTnLst>
                                    <p:set>
                                      <p:cBhvr>
                                        <p:cTn id="61" dur="1" fill="hold">
                                          <p:stCondLst>
                                            <p:cond delay="0"/>
                                          </p:stCondLst>
                                        </p:cTn>
                                        <p:tgtEl>
                                          <p:spTgt spid="567319"/>
                                        </p:tgtEl>
                                        <p:attrNameLst>
                                          <p:attrName>style.visibility</p:attrName>
                                        </p:attrNameLst>
                                      </p:cBhvr>
                                      <p:to>
                                        <p:strVal val="visible"/>
                                      </p:to>
                                    </p:set>
                                    <p:anim calcmode="lin" valueType="num">
                                      <p:cBhvr>
                                        <p:cTn id="62" dur="500" fill="hold"/>
                                        <p:tgtEl>
                                          <p:spTgt spid="567319"/>
                                        </p:tgtEl>
                                        <p:attrNameLst>
                                          <p:attrName>ppt_w</p:attrName>
                                        </p:attrNameLst>
                                      </p:cBhvr>
                                      <p:tavLst>
                                        <p:tav tm="0">
                                          <p:val>
                                            <p:strVal val="2/3*#ppt_w"/>
                                          </p:val>
                                        </p:tav>
                                        <p:tav tm="100000">
                                          <p:val>
                                            <p:strVal val="#ppt_w"/>
                                          </p:val>
                                        </p:tav>
                                      </p:tavLst>
                                    </p:anim>
                                    <p:anim calcmode="lin" valueType="num">
                                      <p:cBhvr>
                                        <p:cTn id="63" dur="500" fill="hold"/>
                                        <p:tgtEl>
                                          <p:spTgt spid="567319"/>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67319"/>
                                        </p:tgtEl>
                                        <p:attrNameLst>
                                          <p:attrName>style.visibility</p:attrName>
                                        </p:attrNameLst>
                                      </p:cBhvr>
                                      <p:to>
                                        <p:strVal val="hidden"/>
                                      </p:to>
                                    </p:set>
                                  </p:subTnLst>
                                </p:cTn>
                              </p:par>
                            </p:childTnLst>
                          </p:cTn>
                        </p:par>
                        <p:par>
                          <p:cTn id="64" fill="hold" nodeType="afterGroup">
                            <p:stCondLst>
                              <p:cond delay="2500"/>
                            </p:stCondLst>
                            <p:childTnLst>
                              <p:par>
                                <p:cTn id="65" presetID="23" presetClass="entr" presetSubtype="288" fill="hold" grpId="0" nodeType="afterEffect">
                                  <p:stCondLst>
                                    <p:cond delay="0"/>
                                  </p:stCondLst>
                                  <p:childTnLst>
                                    <p:set>
                                      <p:cBhvr>
                                        <p:cTn id="66" dur="1" fill="hold">
                                          <p:stCondLst>
                                            <p:cond delay="0"/>
                                          </p:stCondLst>
                                        </p:cTn>
                                        <p:tgtEl>
                                          <p:spTgt spid="567320"/>
                                        </p:tgtEl>
                                        <p:attrNameLst>
                                          <p:attrName>style.visibility</p:attrName>
                                        </p:attrNameLst>
                                      </p:cBhvr>
                                      <p:to>
                                        <p:strVal val="visible"/>
                                      </p:to>
                                    </p:set>
                                    <p:anim calcmode="lin" valueType="num">
                                      <p:cBhvr>
                                        <p:cTn id="67" dur="500" fill="hold"/>
                                        <p:tgtEl>
                                          <p:spTgt spid="567320"/>
                                        </p:tgtEl>
                                        <p:attrNameLst>
                                          <p:attrName>ppt_w</p:attrName>
                                        </p:attrNameLst>
                                      </p:cBhvr>
                                      <p:tavLst>
                                        <p:tav tm="0">
                                          <p:val>
                                            <p:strVal val="4/3*#ppt_w"/>
                                          </p:val>
                                        </p:tav>
                                        <p:tav tm="100000">
                                          <p:val>
                                            <p:strVal val="#ppt_w"/>
                                          </p:val>
                                        </p:tav>
                                      </p:tavLst>
                                    </p:anim>
                                    <p:anim calcmode="lin" valueType="num">
                                      <p:cBhvr>
                                        <p:cTn id="68" dur="500" fill="hold"/>
                                        <p:tgtEl>
                                          <p:spTgt spid="567320"/>
                                        </p:tgtEl>
                                        <p:attrNameLst>
                                          <p:attrName>ppt_h</p:attrName>
                                        </p:attrNameLst>
                                      </p:cBhvr>
                                      <p:tavLst>
                                        <p:tav tm="0">
                                          <p:val>
                                            <p:strVal val="4/3*#ppt_h"/>
                                          </p:val>
                                        </p:tav>
                                        <p:tav tm="100000">
                                          <p:val>
                                            <p:strVal val="#ppt_h"/>
                                          </p:val>
                                        </p:tav>
                                      </p:tavLst>
                                    </p:anim>
                                  </p:childTnLst>
                                  <p:subTnLst>
                                    <p:set>
                                      <p:cBhvr override="childStyle">
                                        <p:cTn dur="1" fill="hold" display="0" masterRel="nextClick" afterEffect="1"/>
                                        <p:tgtEl>
                                          <p:spTgt spid="567320"/>
                                        </p:tgtEl>
                                        <p:attrNameLst>
                                          <p:attrName>style.visibility</p:attrName>
                                        </p:attrNameLst>
                                      </p:cBhvr>
                                      <p:to>
                                        <p:strVal val="hidden"/>
                                      </p:to>
                                    </p:set>
                                  </p:sub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67307"/>
                                        </p:tgtEl>
                                        <p:attrNameLst>
                                          <p:attrName>style.visibility</p:attrName>
                                        </p:attrNameLst>
                                      </p:cBhvr>
                                      <p:to>
                                        <p:strVal val="visible"/>
                                      </p:to>
                                    </p:set>
                                    <p:anim calcmode="lin" valueType="num">
                                      <p:cBhvr additive="base">
                                        <p:cTn id="73" dur="500" fill="hold"/>
                                        <p:tgtEl>
                                          <p:spTgt spid="567307"/>
                                        </p:tgtEl>
                                        <p:attrNameLst>
                                          <p:attrName>ppt_x</p:attrName>
                                        </p:attrNameLst>
                                      </p:cBhvr>
                                      <p:tavLst>
                                        <p:tav tm="0">
                                          <p:val>
                                            <p:strVal val="#ppt_x"/>
                                          </p:val>
                                        </p:tav>
                                        <p:tav tm="100000">
                                          <p:val>
                                            <p:strVal val="#ppt_x"/>
                                          </p:val>
                                        </p:tav>
                                      </p:tavLst>
                                    </p:anim>
                                    <p:anim calcmode="lin" valueType="num">
                                      <p:cBhvr additive="base">
                                        <p:cTn id="74" dur="500" fill="hold"/>
                                        <p:tgtEl>
                                          <p:spTgt spid="567307"/>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67308"/>
                                        </p:tgtEl>
                                        <p:attrNameLst>
                                          <p:attrName>style.visibility</p:attrName>
                                        </p:attrNameLst>
                                      </p:cBhvr>
                                      <p:to>
                                        <p:strVal val="visible"/>
                                      </p:to>
                                    </p:set>
                                    <p:anim calcmode="lin" valueType="num">
                                      <p:cBhvr additive="base">
                                        <p:cTn id="79" dur="500" fill="hold"/>
                                        <p:tgtEl>
                                          <p:spTgt spid="567308"/>
                                        </p:tgtEl>
                                        <p:attrNameLst>
                                          <p:attrName>ppt_x</p:attrName>
                                        </p:attrNameLst>
                                      </p:cBhvr>
                                      <p:tavLst>
                                        <p:tav tm="0">
                                          <p:val>
                                            <p:strVal val="#ppt_x"/>
                                          </p:val>
                                        </p:tav>
                                        <p:tav tm="100000">
                                          <p:val>
                                            <p:strVal val="#ppt_x"/>
                                          </p:val>
                                        </p:tav>
                                      </p:tavLst>
                                    </p:anim>
                                    <p:anim calcmode="lin" valueType="num">
                                      <p:cBhvr additive="base">
                                        <p:cTn id="80" dur="500" fill="hold"/>
                                        <p:tgtEl>
                                          <p:spTgt spid="5673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8" grpId="0" autoUpdateAnimBg="0"/>
      <p:bldP spid="567300" grpId="0" animBg="1" autoUpdateAnimBg="0"/>
      <p:bldP spid="567301" grpId="0" animBg="1" autoUpdateAnimBg="0"/>
      <p:bldP spid="567302" grpId="0" animBg="1" autoUpdateAnimBg="0"/>
      <p:bldP spid="567303" grpId="0" animBg="1" autoUpdateAnimBg="0"/>
      <p:bldP spid="567304" grpId="0" animBg="1" autoUpdateAnimBg="0"/>
      <p:bldP spid="567305" grpId="0" animBg="1" autoUpdateAnimBg="0"/>
      <p:bldP spid="567307" grpId="0" animBg="1" autoUpdateAnimBg="0"/>
      <p:bldP spid="567308" grpId="0" animBg="1" autoUpdateAnimBg="0"/>
      <p:bldP spid="567315" grpId="0" animBg="1"/>
      <p:bldP spid="567318" grpId="0" animBg="1"/>
      <p:bldP spid="567319" grpId="0" animBg="1"/>
      <p:bldP spid="567320" grpId="0" animBg="1"/>
      <p:bldP spid="5673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9" name="Text Box 3">
            <a:extLst>
              <a:ext uri="{FF2B5EF4-FFF2-40B4-BE49-F238E27FC236}">
                <a16:creationId xmlns:a16="http://schemas.microsoft.com/office/drawing/2014/main" id="{0AB13D42-2389-4335-B04A-245F8446B026}"/>
              </a:ext>
            </a:extLst>
          </p:cNvPr>
          <p:cNvSpPr txBox="1">
            <a:spLocks noChangeArrowheads="1"/>
          </p:cNvSpPr>
          <p:nvPr/>
        </p:nvSpPr>
        <p:spPr bwMode="auto">
          <a:xfrm>
            <a:off x="2396836" y="258764"/>
            <a:ext cx="71281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6000" b="1" dirty="0">
                <a:solidFill>
                  <a:schemeClr val="accent2">
                    <a:lumMod val="50000"/>
                  </a:schemeClr>
                </a:solidFill>
                <a:effectLst>
                  <a:outerShdw blurRad="38100" dist="38100" dir="2700000" algn="tl">
                    <a:srgbClr val="000000">
                      <a:alpha val="43137"/>
                    </a:srgbClr>
                  </a:outerShdw>
                </a:effectLst>
                <a:latin typeface="Franklin Gothic No.2" pitchFamily="34" charset="0"/>
              </a:rPr>
              <a:t>Participant Eligibility</a:t>
            </a:r>
          </a:p>
        </p:txBody>
      </p:sp>
      <p:sp>
        <p:nvSpPr>
          <p:cNvPr id="577546" name="Text Box 10">
            <a:extLst>
              <a:ext uri="{FF2B5EF4-FFF2-40B4-BE49-F238E27FC236}">
                <a16:creationId xmlns:a16="http://schemas.microsoft.com/office/drawing/2014/main" id="{4349C57A-5656-40C8-9049-3E8DA9BA7861}"/>
              </a:ext>
            </a:extLst>
          </p:cNvPr>
          <p:cNvSpPr txBox="1">
            <a:spLocks noChangeArrowheads="1"/>
          </p:cNvSpPr>
          <p:nvPr/>
        </p:nvSpPr>
        <p:spPr bwMode="auto">
          <a:xfrm>
            <a:off x="4883720" y="1939633"/>
            <a:ext cx="6876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dirty="0">
                <a:effectLst>
                  <a:outerShdw blurRad="38100" dist="38100" dir="2700000" algn="tl">
                    <a:srgbClr val="000000">
                      <a:alpha val="43137"/>
                    </a:srgbClr>
                  </a:outerShdw>
                </a:effectLst>
                <a:latin typeface="Segoe Print" panose="02000600000000000000" pitchFamily="2" charset="0"/>
              </a:rPr>
              <a:t>Must be a U.S citizen, national or non-citizen with eligible immigration status.</a:t>
            </a:r>
          </a:p>
        </p:txBody>
      </p:sp>
      <p:sp>
        <p:nvSpPr>
          <p:cNvPr id="577547" name="Text Box 11">
            <a:extLst>
              <a:ext uri="{FF2B5EF4-FFF2-40B4-BE49-F238E27FC236}">
                <a16:creationId xmlns:a16="http://schemas.microsoft.com/office/drawing/2014/main" id="{FED42B38-B915-4AB4-B62B-ECD9549AEC1C}"/>
              </a:ext>
            </a:extLst>
          </p:cNvPr>
          <p:cNvSpPr txBox="1">
            <a:spLocks noChangeArrowheads="1"/>
          </p:cNvSpPr>
          <p:nvPr/>
        </p:nvSpPr>
        <p:spPr bwMode="auto">
          <a:xfrm>
            <a:off x="4883721" y="3768433"/>
            <a:ext cx="6269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dirty="0">
                <a:effectLst>
                  <a:outerShdw blurRad="38100" dist="38100" dir="2700000" algn="tl">
                    <a:srgbClr val="000000">
                      <a:alpha val="43137"/>
                    </a:srgbClr>
                  </a:outerShdw>
                </a:effectLst>
                <a:latin typeface="Segoe Print" panose="02000600000000000000" pitchFamily="2" charset="0"/>
              </a:rPr>
              <a:t>Must have an active application on file.</a:t>
            </a:r>
          </a:p>
        </p:txBody>
      </p:sp>
      <p:sp>
        <p:nvSpPr>
          <p:cNvPr id="577548" name="Text Box 12">
            <a:extLst>
              <a:ext uri="{FF2B5EF4-FFF2-40B4-BE49-F238E27FC236}">
                <a16:creationId xmlns:a16="http://schemas.microsoft.com/office/drawing/2014/main" id="{7AA6BD92-2503-464E-A860-AD8991D62E32}"/>
              </a:ext>
            </a:extLst>
          </p:cNvPr>
          <p:cNvSpPr txBox="1">
            <a:spLocks noChangeArrowheads="1"/>
          </p:cNvSpPr>
          <p:nvPr/>
        </p:nvSpPr>
        <p:spPr bwMode="auto">
          <a:xfrm>
            <a:off x="4883720" y="5143208"/>
            <a:ext cx="71636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800" b="1" dirty="0">
                <a:effectLst>
                  <a:outerShdw blurRad="38100" dist="38100" dir="2700000" algn="tl">
                    <a:srgbClr val="000000">
                      <a:alpha val="43137"/>
                    </a:srgbClr>
                  </a:outerShdw>
                </a:effectLst>
                <a:latin typeface="Segoe Print" panose="02000600000000000000" pitchFamily="2" charset="0"/>
              </a:rPr>
              <a:t>Must meet the income guidelines                  as published by HUD.</a:t>
            </a:r>
          </a:p>
        </p:txBody>
      </p:sp>
      <p:pic>
        <p:nvPicPr>
          <p:cNvPr id="9" name="Picture 8" descr="office meeting.jpg">
            <a:extLst>
              <a:ext uri="{FF2B5EF4-FFF2-40B4-BE49-F238E27FC236}">
                <a16:creationId xmlns:a16="http://schemas.microsoft.com/office/drawing/2014/main" id="{0578A0CA-23D0-4D09-923D-9E4C7F2B1A77}"/>
              </a:ext>
            </a:extLst>
          </p:cNvPr>
          <p:cNvPicPr>
            <a:picLocks noChangeAspect="1"/>
          </p:cNvPicPr>
          <p:nvPr/>
        </p:nvPicPr>
        <p:blipFill>
          <a:blip r:embed="rId3"/>
          <a:stretch>
            <a:fillRect/>
          </a:stretch>
        </p:blipFill>
        <p:spPr>
          <a:xfrm>
            <a:off x="789710" y="1432752"/>
            <a:ext cx="3559032" cy="513302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77539"/>
                                        </p:tgtEl>
                                        <p:attrNameLst>
                                          <p:attrName>style.visibility</p:attrName>
                                        </p:attrNameLst>
                                      </p:cBhvr>
                                      <p:to>
                                        <p:strVal val="visible"/>
                                      </p:to>
                                    </p:set>
                                    <p:anim calcmode="lin" valueType="num">
                                      <p:cBhvr additive="base">
                                        <p:cTn id="7" dur="500" fill="hold"/>
                                        <p:tgtEl>
                                          <p:spTgt spid="577539"/>
                                        </p:tgtEl>
                                        <p:attrNameLst>
                                          <p:attrName>ppt_x</p:attrName>
                                        </p:attrNameLst>
                                      </p:cBhvr>
                                      <p:tavLst>
                                        <p:tav tm="0">
                                          <p:val>
                                            <p:strVal val="#ppt_x"/>
                                          </p:val>
                                        </p:tav>
                                        <p:tav tm="100000">
                                          <p:val>
                                            <p:strVal val="#ppt_x"/>
                                          </p:val>
                                        </p:tav>
                                      </p:tavLst>
                                    </p:anim>
                                    <p:anim calcmode="lin" valueType="num">
                                      <p:cBhvr additive="base">
                                        <p:cTn id="8" dur="500" fill="hold"/>
                                        <p:tgtEl>
                                          <p:spTgt spid="577539"/>
                                        </p:tgtEl>
                                        <p:attrNameLst>
                                          <p:attrName>ppt_y</p:attrName>
                                        </p:attrNameLst>
                                      </p:cBhvr>
                                      <p:tavLst>
                                        <p:tav tm="0">
                                          <p:val>
                                            <p:strVal val="0-#ppt_h/2"/>
                                          </p:val>
                                        </p:tav>
                                        <p:tav tm="100000">
                                          <p:val>
                                            <p:strVal val="#ppt_y"/>
                                          </p:val>
                                        </p:tav>
                                      </p:tavLst>
                                    </p:anim>
                                  </p:childTnLst>
                                </p:cTn>
                              </p:par>
                            </p:childTnLst>
                          </p:cTn>
                        </p:par>
                        <p:par>
                          <p:cTn id="9" fill="hold" nodeType="with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77546"/>
                                        </p:tgtEl>
                                        <p:attrNameLst>
                                          <p:attrName>style.visibility</p:attrName>
                                        </p:attrNameLst>
                                      </p:cBhvr>
                                      <p:to>
                                        <p:strVal val="visible"/>
                                      </p:to>
                                    </p:set>
                                    <p:anim calcmode="lin" valueType="num">
                                      <p:cBhvr>
                                        <p:cTn id="12" dur="500" fill="hold"/>
                                        <p:tgtEl>
                                          <p:spTgt spid="577546"/>
                                        </p:tgtEl>
                                        <p:attrNameLst>
                                          <p:attrName>ppt_w</p:attrName>
                                        </p:attrNameLst>
                                      </p:cBhvr>
                                      <p:tavLst>
                                        <p:tav tm="0">
                                          <p:val>
                                            <p:strVal val="2/3*#ppt_w"/>
                                          </p:val>
                                        </p:tav>
                                        <p:tav tm="100000">
                                          <p:val>
                                            <p:strVal val="#ppt_w"/>
                                          </p:val>
                                        </p:tav>
                                      </p:tavLst>
                                    </p:anim>
                                    <p:anim calcmode="lin" valueType="num">
                                      <p:cBhvr>
                                        <p:cTn id="13" dur="500" fill="hold"/>
                                        <p:tgtEl>
                                          <p:spTgt spid="577546"/>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grpId="0" nodeType="clickEffect">
                                  <p:stCondLst>
                                    <p:cond delay="0"/>
                                  </p:stCondLst>
                                  <p:childTnLst>
                                    <p:set>
                                      <p:cBhvr>
                                        <p:cTn id="17" dur="1" fill="hold">
                                          <p:stCondLst>
                                            <p:cond delay="0"/>
                                          </p:stCondLst>
                                        </p:cTn>
                                        <p:tgtEl>
                                          <p:spTgt spid="577547"/>
                                        </p:tgtEl>
                                        <p:attrNameLst>
                                          <p:attrName>style.visibility</p:attrName>
                                        </p:attrNameLst>
                                      </p:cBhvr>
                                      <p:to>
                                        <p:strVal val="visible"/>
                                      </p:to>
                                    </p:set>
                                    <p:anim calcmode="lin" valueType="num">
                                      <p:cBhvr>
                                        <p:cTn id="18" dur="500" fill="hold"/>
                                        <p:tgtEl>
                                          <p:spTgt spid="577547"/>
                                        </p:tgtEl>
                                        <p:attrNameLst>
                                          <p:attrName>ppt_w</p:attrName>
                                        </p:attrNameLst>
                                      </p:cBhvr>
                                      <p:tavLst>
                                        <p:tav tm="0">
                                          <p:val>
                                            <p:strVal val="2/3*#ppt_w"/>
                                          </p:val>
                                        </p:tav>
                                        <p:tav tm="100000">
                                          <p:val>
                                            <p:strVal val="#ppt_w"/>
                                          </p:val>
                                        </p:tav>
                                      </p:tavLst>
                                    </p:anim>
                                    <p:anim calcmode="lin" valueType="num">
                                      <p:cBhvr>
                                        <p:cTn id="19" dur="500" fill="hold"/>
                                        <p:tgtEl>
                                          <p:spTgt spid="577547"/>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grpId="0" nodeType="clickEffect">
                                  <p:stCondLst>
                                    <p:cond delay="0"/>
                                  </p:stCondLst>
                                  <p:childTnLst>
                                    <p:set>
                                      <p:cBhvr>
                                        <p:cTn id="23" dur="1" fill="hold">
                                          <p:stCondLst>
                                            <p:cond delay="0"/>
                                          </p:stCondLst>
                                        </p:cTn>
                                        <p:tgtEl>
                                          <p:spTgt spid="577548"/>
                                        </p:tgtEl>
                                        <p:attrNameLst>
                                          <p:attrName>style.visibility</p:attrName>
                                        </p:attrNameLst>
                                      </p:cBhvr>
                                      <p:to>
                                        <p:strVal val="visible"/>
                                      </p:to>
                                    </p:set>
                                    <p:anim calcmode="lin" valueType="num">
                                      <p:cBhvr>
                                        <p:cTn id="24" dur="500" fill="hold"/>
                                        <p:tgtEl>
                                          <p:spTgt spid="577548"/>
                                        </p:tgtEl>
                                        <p:attrNameLst>
                                          <p:attrName>ppt_w</p:attrName>
                                        </p:attrNameLst>
                                      </p:cBhvr>
                                      <p:tavLst>
                                        <p:tav tm="0">
                                          <p:val>
                                            <p:strVal val="2/3*#ppt_w"/>
                                          </p:val>
                                        </p:tav>
                                        <p:tav tm="100000">
                                          <p:val>
                                            <p:strVal val="#ppt_w"/>
                                          </p:val>
                                        </p:tav>
                                      </p:tavLst>
                                    </p:anim>
                                    <p:anim calcmode="lin" valueType="num">
                                      <p:cBhvr>
                                        <p:cTn id="25" dur="500" fill="hold"/>
                                        <p:tgtEl>
                                          <p:spTgt spid="57754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39" grpId="0" autoUpdateAnimBg="0"/>
      <p:bldP spid="577546" grpId="0" autoUpdateAnimBg="0"/>
      <p:bldP spid="577547" grpId="0" autoUpdateAnimBg="0"/>
      <p:bldP spid="57754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Text Box 2">
            <a:extLst>
              <a:ext uri="{FF2B5EF4-FFF2-40B4-BE49-F238E27FC236}">
                <a16:creationId xmlns:a16="http://schemas.microsoft.com/office/drawing/2014/main" id="{3E7B966C-9F06-4E58-A404-D7D10DA21B0F}"/>
              </a:ext>
            </a:extLst>
          </p:cNvPr>
          <p:cNvSpPr txBox="1">
            <a:spLocks noChangeArrowheads="1"/>
          </p:cNvSpPr>
          <p:nvPr/>
        </p:nvSpPr>
        <p:spPr bwMode="auto">
          <a:xfrm>
            <a:off x="193963" y="318295"/>
            <a:ext cx="93171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5400" b="1" dirty="0">
                <a:solidFill>
                  <a:schemeClr val="accent5">
                    <a:lumMod val="50000"/>
                  </a:schemeClr>
                </a:solidFill>
                <a:effectLst>
                  <a:outerShdw blurRad="38100" dist="38100" dir="2700000" algn="tl">
                    <a:srgbClr val="000000">
                      <a:alpha val="43137"/>
                    </a:srgbClr>
                  </a:outerShdw>
                </a:effectLst>
                <a:latin typeface="Franklin Gothic No.2" pitchFamily="34" charset="0"/>
              </a:rPr>
              <a:t>Housing Authority Obligations</a:t>
            </a:r>
          </a:p>
        </p:txBody>
      </p:sp>
      <p:sp>
        <p:nvSpPr>
          <p:cNvPr id="580611" name="Text Box 3">
            <a:extLst>
              <a:ext uri="{FF2B5EF4-FFF2-40B4-BE49-F238E27FC236}">
                <a16:creationId xmlns:a16="http://schemas.microsoft.com/office/drawing/2014/main" id="{7EACDFAC-2107-414B-9CEF-F2D4F5D856F4}"/>
              </a:ext>
            </a:extLst>
          </p:cNvPr>
          <p:cNvSpPr txBox="1">
            <a:spLocks noChangeArrowheads="1"/>
          </p:cNvSpPr>
          <p:nvPr/>
        </p:nvSpPr>
        <p:spPr bwMode="auto">
          <a:xfrm>
            <a:off x="360219" y="1650356"/>
            <a:ext cx="5562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1.  Receive </a:t>
            </a:r>
            <a:r>
              <a:rPr lang="en-US" altLang="en-US" sz="2000" b="1"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applications</a:t>
            </a: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from families requesting housing assistance.</a:t>
            </a:r>
          </a:p>
        </p:txBody>
      </p:sp>
      <p:sp>
        <p:nvSpPr>
          <p:cNvPr id="580615" name="Rectangle 7">
            <a:extLst>
              <a:ext uri="{FF2B5EF4-FFF2-40B4-BE49-F238E27FC236}">
                <a16:creationId xmlns:a16="http://schemas.microsoft.com/office/drawing/2014/main" id="{81D9DC6F-47F3-4710-9835-B1190C348047}"/>
              </a:ext>
            </a:extLst>
          </p:cNvPr>
          <p:cNvSpPr>
            <a:spLocks noChangeArrowheads="1"/>
          </p:cNvSpPr>
          <p:nvPr/>
        </p:nvSpPr>
        <p:spPr bwMode="auto">
          <a:xfrm>
            <a:off x="772391" y="2873127"/>
            <a:ext cx="541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2.  Maintain </a:t>
            </a:r>
            <a:r>
              <a:rPr lang="en-US" altLang="en-US" sz="2000" b="1"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Waiting List</a:t>
            </a:r>
            <a:r>
              <a:rPr kumimoji="1" lang="en-US" altLang="en-US" sz="2000" b="1"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a:t>
            </a:r>
            <a:endParaRPr kumimoji="1" lang="en-US" altLang="en-US" sz="2000" b="1" dirty="0">
              <a:effectLst>
                <a:outerShdw blurRad="38100" dist="38100" dir="2700000" algn="tl">
                  <a:srgbClr val="000000">
                    <a:alpha val="43137"/>
                  </a:srgbClr>
                </a:outerShdw>
              </a:effectLst>
              <a:latin typeface="Segoe Print" panose="02000600000000000000" pitchFamily="2" charset="0"/>
            </a:endParaRPr>
          </a:p>
        </p:txBody>
      </p:sp>
      <p:sp>
        <p:nvSpPr>
          <p:cNvPr id="580616" name="Rectangle 8">
            <a:extLst>
              <a:ext uri="{FF2B5EF4-FFF2-40B4-BE49-F238E27FC236}">
                <a16:creationId xmlns:a16="http://schemas.microsoft.com/office/drawing/2014/main" id="{2CD0A957-DCA4-4AE6-BE63-EF9E68E8092C}"/>
              </a:ext>
            </a:extLst>
          </p:cNvPr>
          <p:cNvSpPr>
            <a:spLocks noChangeArrowheads="1"/>
          </p:cNvSpPr>
          <p:nvPr/>
        </p:nvSpPr>
        <p:spPr bwMode="auto">
          <a:xfrm>
            <a:off x="360219" y="3747115"/>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3.  </a:t>
            </a:r>
            <a:r>
              <a:rPr lang="en-US" altLang="en-US" sz="2000" b="1"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Select families </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to be assisted from the waiting list.</a:t>
            </a:r>
            <a:endParaRPr kumimoji="1" lang="en-US" altLang="en-US" sz="2000" dirty="0">
              <a:effectLst>
                <a:outerShdw blurRad="38100" dist="38100" dir="2700000" algn="tl">
                  <a:srgbClr val="000000">
                    <a:alpha val="43137"/>
                  </a:srgbClr>
                </a:outerShdw>
              </a:effectLst>
              <a:latin typeface="Segoe Print" panose="02000600000000000000" pitchFamily="2" charset="0"/>
            </a:endParaRPr>
          </a:p>
        </p:txBody>
      </p:sp>
      <p:sp>
        <p:nvSpPr>
          <p:cNvPr id="580617" name="Rectangle 9">
            <a:extLst>
              <a:ext uri="{FF2B5EF4-FFF2-40B4-BE49-F238E27FC236}">
                <a16:creationId xmlns:a16="http://schemas.microsoft.com/office/drawing/2014/main" id="{A2172446-28E7-4905-B0A3-E425B409ADFB}"/>
              </a:ext>
            </a:extLst>
          </p:cNvPr>
          <p:cNvSpPr>
            <a:spLocks noChangeArrowheads="1"/>
          </p:cNvSpPr>
          <p:nvPr/>
        </p:nvSpPr>
        <p:spPr bwMode="auto">
          <a:xfrm>
            <a:off x="772391" y="4928879"/>
            <a:ext cx="8915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indent="-228600" eaLnBrk="0" hangingPunct="0">
              <a:tabLst>
                <a:tab pos="914400" algn="l"/>
              </a:tabLst>
              <a:defRPr sz="2400">
                <a:solidFill>
                  <a:schemeClr val="tx1"/>
                </a:solidFill>
                <a:latin typeface="Times New Roman" panose="02020603050405020304" pitchFamily="18" charset="0"/>
              </a:defRPr>
            </a:lvl1pPr>
            <a:lvl2pPr marL="742950" indent="-285750" eaLnBrk="0" hangingPunct="0">
              <a:tabLst>
                <a:tab pos="914400" algn="l"/>
              </a:tabLst>
              <a:defRPr sz="2400">
                <a:solidFill>
                  <a:schemeClr val="tx1"/>
                </a:solidFill>
                <a:latin typeface="Times New Roman" panose="02020603050405020304" pitchFamily="18" charset="0"/>
              </a:defRPr>
            </a:lvl2pPr>
            <a:lvl3pPr marL="1143000" indent="-228600" eaLnBrk="0" hangingPunct="0">
              <a:tabLst>
                <a:tab pos="914400" algn="l"/>
              </a:tabLst>
              <a:defRPr sz="2400">
                <a:solidFill>
                  <a:schemeClr val="tx1"/>
                </a:solidFill>
                <a:latin typeface="Times New Roman" panose="02020603050405020304" pitchFamily="18" charset="0"/>
              </a:defRPr>
            </a:lvl3pPr>
            <a:lvl4pPr marL="1600200" indent="-228600" eaLnBrk="0" hangingPunct="0">
              <a:tabLst>
                <a:tab pos="914400" algn="l"/>
              </a:tabLst>
              <a:defRPr sz="2400">
                <a:solidFill>
                  <a:schemeClr val="tx1"/>
                </a:solidFill>
                <a:latin typeface="Times New Roman" panose="02020603050405020304" pitchFamily="18" charset="0"/>
              </a:defRPr>
            </a:lvl4pPr>
            <a:lvl5pPr marL="2057400" indent="-228600" eaLnBrk="0" hangingPunct="0">
              <a:tabLst>
                <a:tab pos="9144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9144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9144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9144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914400" algn="l"/>
              </a:tabLst>
              <a:defRPr sz="2400">
                <a:solidFill>
                  <a:schemeClr val="tx1"/>
                </a:solidFill>
                <a:latin typeface="Times New Roman" panose="02020603050405020304" pitchFamily="18" charset="0"/>
              </a:defRPr>
            </a:lvl9pPr>
          </a:lstStyle>
          <a:p>
            <a:pP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4.  Issues a </a:t>
            </a:r>
            <a:r>
              <a:rPr lang="en-US" altLang="en-US" sz="2000" b="1"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Voucher</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that indicates the length of time a family has to actively seek housing, and the appropriate bedroom size.</a:t>
            </a:r>
          </a:p>
        </p:txBody>
      </p:sp>
      <p:pic>
        <p:nvPicPr>
          <p:cNvPr id="3" name="Picture 2">
            <a:extLst>
              <a:ext uri="{FF2B5EF4-FFF2-40B4-BE49-F238E27FC236}">
                <a16:creationId xmlns:a16="http://schemas.microsoft.com/office/drawing/2014/main" id="{67E6449D-27F8-4C5D-BA8B-9DD8AB366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709" y="1226345"/>
            <a:ext cx="4914900" cy="3276600"/>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80610"/>
                                        </p:tgtEl>
                                        <p:attrNameLst>
                                          <p:attrName>style.visibility</p:attrName>
                                        </p:attrNameLst>
                                      </p:cBhvr>
                                      <p:to>
                                        <p:strVal val="visible"/>
                                      </p:to>
                                    </p:set>
                                    <p:animEffect transition="in" filter="wipe(up)">
                                      <p:cBhvr>
                                        <p:cTn id="7" dur="500"/>
                                        <p:tgtEl>
                                          <p:spTgt spid="5806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80611"/>
                                        </p:tgtEl>
                                        <p:attrNameLst>
                                          <p:attrName>style.visibility</p:attrName>
                                        </p:attrNameLst>
                                      </p:cBhvr>
                                      <p:to>
                                        <p:strVal val="visible"/>
                                      </p:to>
                                    </p:set>
                                    <p:animEffect transition="in" filter="wipe(down)">
                                      <p:cBhvr>
                                        <p:cTn id="11" dur="500"/>
                                        <p:tgtEl>
                                          <p:spTgt spid="5806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80615"/>
                                        </p:tgtEl>
                                        <p:attrNameLst>
                                          <p:attrName>style.visibility</p:attrName>
                                        </p:attrNameLst>
                                      </p:cBhvr>
                                      <p:to>
                                        <p:strVal val="visible"/>
                                      </p:to>
                                    </p:set>
                                    <p:animEffect transition="in" filter="wipe(down)">
                                      <p:cBhvr>
                                        <p:cTn id="16" dur="500"/>
                                        <p:tgtEl>
                                          <p:spTgt spid="5806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80616"/>
                                        </p:tgtEl>
                                        <p:attrNameLst>
                                          <p:attrName>style.visibility</p:attrName>
                                        </p:attrNameLst>
                                      </p:cBhvr>
                                      <p:to>
                                        <p:strVal val="visible"/>
                                      </p:to>
                                    </p:set>
                                    <p:animEffect transition="in" filter="wipe(down)">
                                      <p:cBhvr>
                                        <p:cTn id="21" dur="500"/>
                                        <p:tgtEl>
                                          <p:spTgt spid="5806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80617"/>
                                        </p:tgtEl>
                                        <p:attrNameLst>
                                          <p:attrName>style.visibility</p:attrName>
                                        </p:attrNameLst>
                                      </p:cBhvr>
                                      <p:to>
                                        <p:strVal val="visible"/>
                                      </p:to>
                                    </p:set>
                                    <p:animEffect transition="in" filter="wipe(down)">
                                      <p:cBhvr>
                                        <p:cTn id="26" dur="500"/>
                                        <p:tgtEl>
                                          <p:spTgt spid="580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0" grpId="0" autoUpdateAnimBg="0"/>
      <p:bldP spid="580611" grpId="0" autoUpdateAnimBg="0"/>
      <p:bldP spid="580615" grpId="0" autoUpdateAnimBg="0"/>
      <p:bldP spid="580616" grpId="0" autoUpdateAnimBg="0"/>
      <p:bldP spid="58061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Text Box 2">
            <a:extLst>
              <a:ext uri="{FF2B5EF4-FFF2-40B4-BE49-F238E27FC236}">
                <a16:creationId xmlns:a16="http://schemas.microsoft.com/office/drawing/2014/main" id="{FEA6582E-8BF0-4B7D-AF5D-B9F312906260}"/>
              </a:ext>
            </a:extLst>
          </p:cNvPr>
          <p:cNvSpPr txBox="1">
            <a:spLocks noChangeArrowheads="1"/>
          </p:cNvSpPr>
          <p:nvPr/>
        </p:nvSpPr>
        <p:spPr bwMode="auto">
          <a:xfrm>
            <a:off x="713763" y="1426276"/>
            <a:ext cx="693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dirty="0">
                <a:effectLst>
                  <a:outerShdw blurRad="38100" dist="38100" dir="2700000" algn="tl">
                    <a:srgbClr val="000000">
                      <a:alpha val="43137"/>
                    </a:srgbClr>
                  </a:outerShdw>
                </a:effectLst>
                <a:latin typeface="+mj-lt"/>
              </a:rPr>
              <a:t>1.  Applicant Briefing</a:t>
            </a:r>
          </a:p>
        </p:txBody>
      </p:sp>
      <p:sp>
        <p:nvSpPr>
          <p:cNvPr id="576515" name="Text Box 3">
            <a:extLst>
              <a:ext uri="{FF2B5EF4-FFF2-40B4-BE49-F238E27FC236}">
                <a16:creationId xmlns:a16="http://schemas.microsoft.com/office/drawing/2014/main" id="{5F526723-2A13-4841-AAAC-1AC1EA00C07C}"/>
              </a:ext>
            </a:extLst>
          </p:cNvPr>
          <p:cNvSpPr txBox="1">
            <a:spLocks noChangeArrowheads="1"/>
          </p:cNvSpPr>
          <p:nvPr/>
        </p:nvSpPr>
        <p:spPr bwMode="auto">
          <a:xfrm>
            <a:off x="478523" y="2644367"/>
            <a:ext cx="693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dirty="0">
                <a:effectLst>
                  <a:outerShdw blurRad="38100" dist="38100" dir="2700000" algn="tl">
                    <a:srgbClr val="000000">
                      <a:alpha val="43137"/>
                    </a:srgbClr>
                  </a:outerShdw>
                </a:effectLst>
                <a:latin typeface="+mj-lt"/>
              </a:rPr>
              <a:t>2.  Housing Choice </a:t>
            </a:r>
            <a:r>
              <a:rPr lang="en-US" altLang="en-US" dirty="0">
                <a:solidFill>
                  <a:srgbClr val="FF0000"/>
                </a:solidFill>
                <a:effectLst>
                  <a:outerShdw blurRad="38100" dist="38100" dir="2700000" algn="tl">
                    <a:srgbClr val="000000">
                      <a:alpha val="43137"/>
                    </a:srgbClr>
                  </a:outerShdw>
                </a:effectLst>
                <a:latin typeface="+mj-lt"/>
              </a:rPr>
              <a:t>Voucher</a:t>
            </a:r>
            <a:r>
              <a:rPr lang="en-US" altLang="en-US" dirty="0">
                <a:effectLst>
                  <a:outerShdw blurRad="38100" dist="38100" dir="2700000" algn="tl">
                    <a:srgbClr val="000000">
                      <a:alpha val="43137"/>
                    </a:srgbClr>
                  </a:outerShdw>
                </a:effectLst>
                <a:latin typeface="+mj-lt"/>
              </a:rPr>
              <a:t> issued</a:t>
            </a:r>
          </a:p>
        </p:txBody>
      </p:sp>
      <p:sp>
        <p:nvSpPr>
          <p:cNvPr id="576516" name="Text Box 4">
            <a:extLst>
              <a:ext uri="{FF2B5EF4-FFF2-40B4-BE49-F238E27FC236}">
                <a16:creationId xmlns:a16="http://schemas.microsoft.com/office/drawing/2014/main" id="{FE655A21-F7E0-4D5E-8FA5-029FB345D060}"/>
              </a:ext>
            </a:extLst>
          </p:cNvPr>
          <p:cNvSpPr txBox="1">
            <a:spLocks noChangeArrowheads="1"/>
          </p:cNvSpPr>
          <p:nvPr/>
        </p:nvSpPr>
        <p:spPr bwMode="auto">
          <a:xfrm>
            <a:off x="181788" y="3968250"/>
            <a:ext cx="693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dirty="0">
                <a:effectLst>
                  <a:outerShdw blurRad="38100" dist="38100" dir="2700000" algn="tl">
                    <a:srgbClr val="000000">
                      <a:alpha val="43137"/>
                    </a:srgbClr>
                  </a:outerShdw>
                </a:effectLst>
                <a:latin typeface="+mj-lt"/>
              </a:rPr>
              <a:t>3.  Applicant searches for new home</a:t>
            </a:r>
          </a:p>
        </p:txBody>
      </p:sp>
      <p:sp>
        <p:nvSpPr>
          <p:cNvPr id="576517" name="Text Box 5">
            <a:extLst>
              <a:ext uri="{FF2B5EF4-FFF2-40B4-BE49-F238E27FC236}">
                <a16:creationId xmlns:a16="http://schemas.microsoft.com/office/drawing/2014/main" id="{7C4F0527-D0B1-494E-AB18-9B6C8ABE9DEA}"/>
              </a:ext>
            </a:extLst>
          </p:cNvPr>
          <p:cNvSpPr txBox="1">
            <a:spLocks noChangeArrowheads="1"/>
          </p:cNvSpPr>
          <p:nvPr/>
        </p:nvSpPr>
        <p:spPr bwMode="auto">
          <a:xfrm>
            <a:off x="1735526" y="5016225"/>
            <a:ext cx="96969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742950" indent="-742950" eaLnBrk="1" hangingPunct="1">
              <a:spcBef>
                <a:spcPct val="50000"/>
              </a:spcBef>
              <a:buAutoNum type="arabicPeriod" startAt="4"/>
            </a:pPr>
            <a:r>
              <a:rPr lang="en-US" altLang="en-US" dirty="0">
                <a:effectLst>
                  <a:outerShdw blurRad="38100" dist="38100" dir="2700000" algn="tl">
                    <a:srgbClr val="000000">
                      <a:alpha val="43137"/>
                    </a:srgbClr>
                  </a:outerShdw>
                </a:effectLst>
                <a:latin typeface="+mj-lt"/>
              </a:rPr>
              <a:t>Home found…  Landlord completes the                       </a:t>
            </a:r>
            <a:r>
              <a:rPr lang="en-US" altLang="en-US" b="1" dirty="0">
                <a:solidFill>
                  <a:srgbClr val="FF0000"/>
                </a:solidFill>
                <a:effectLst>
                  <a:outerShdw blurRad="38100" dist="38100" dir="2700000" algn="tl">
                    <a:srgbClr val="000000">
                      <a:alpha val="43137"/>
                    </a:srgbClr>
                  </a:outerShdw>
                </a:effectLst>
                <a:latin typeface="+mj-lt"/>
              </a:rPr>
              <a:t>“Request for Tenancy Approval” </a:t>
            </a:r>
            <a:r>
              <a:rPr lang="en-US" altLang="en-US" b="1" dirty="0">
                <a:effectLst>
                  <a:outerShdw blurRad="38100" dist="38100" dir="2700000" algn="tl">
                    <a:srgbClr val="000000">
                      <a:alpha val="43137"/>
                    </a:srgbClr>
                  </a:outerShdw>
                </a:effectLst>
                <a:latin typeface="+mj-lt"/>
              </a:rPr>
              <a:t>Form</a:t>
            </a:r>
          </a:p>
        </p:txBody>
      </p:sp>
      <p:sp>
        <p:nvSpPr>
          <p:cNvPr id="576518" name="Text Box 6">
            <a:extLst>
              <a:ext uri="{FF2B5EF4-FFF2-40B4-BE49-F238E27FC236}">
                <a16:creationId xmlns:a16="http://schemas.microsoft.com/office/drawing/2014/main" id="{112D4A85-B466-4946-B7F4-9346CD94027B}"/>
              </a:ext>
            </a:extLst>
          </p:cNvPr>
          <p:cNvSpPr txBox="1">
            <a:spLocks noChangeArrowheads="1"/>
          </p:cNvSpPr>
          <p:nvPr/>
        </p:nvSpPr>
        <p:spPr bwMode="auto">
          <a:xfrm>
            <a:off x="343949" y="242460"/>
            <a:ext cx="91810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1" algn="ctr" eaLnBrk="1" hangingPunct="1">
              <a:spcBef>
                <a:spcPct val="50000"/>
              </a:spcBef>
            </a:pPr>
            <a:r>
              <a:rPr lang="en-US" altLang="en-US" sz="5400" b="1" dirty="0">
                <a:effectLst>
                  <a:outerShdw blurRad="38100" dist="38100" dir="2700000" algn="tl">
                    <a:srgbClr val="000000">
                      <a:alpha val="43137"/>
                    </a:srgbClr>
                  </a:outerShdw>
                </a:effectLst>
                <a:latin typeface="+mj-lt"/>
              </a:rPr>
              <a:t>Admissions At A Glance</a:t>
            </a:r>
          </a:p>
        </p:txBody>
      </p:sp>
      <p:pic>
        <p:nvPicPr>
          <p:cNvPr id="3" name="Picture 2">
            <a:extLst>
              <a:ext uri="{FF2B5EF4-FFF2-40B4-BE49-F238E27FC236}">
                <a16:creationId xmlns:a16="http://schemas.microsoft.com/office/drawing/2014/main" id="{522D25FD-277D-46E2-B393-B45A766E5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173" y="1415382"/>
            <a:ext cx="5436012" cy="2727127"/>
          </a:xfrm>
          <a:prstGeom prst="rect">
            <a:avLst/>
          </a:prstGeom>
          <a:effectLst>
            <a:outerShdw blurRad="50800" dist="38100" dir="2700000" sx="102000" sy="102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76518"/>
                                        </p:tgtEl>
                                        <p:attrNameLst>
                                          <p:attrName>style.visibility</p:attrName>
                                        </p:attrNameLst>
                                      </p:cBhvr>
                                      <p:to>
                                        <p:strVal val="visible"/>
                                      </p:to>
                                    </p:set>
                                    <p:anim calcmode="lin" valueType="num">
                                      <p:cBhvr additive="base">
                                        <p:cTn id="7" dur="500" fill="hold"/>
                                        <p:tgtEl>
                                          <p:spTgt spid="576518"/>
                                        </p:tgtEl>
                                        <p:attrNameLst>
                                          <p:attrName>ppt_x</p:attrName>
                                        </p:attrNameLst>
                                      </p:cBhvr>
                                      <p:tavLst>
                                        <p:tav tm="0">
                                          <p:val>
                                            <p:strVal val="#ppt_x"/>
                                          </p:val>
                                        </p:tav>
                                        <p:tav tm="100000">
                                          <p:val>
                                            <p:strVal val="#ppt_x"/>
                                          </p:val>
                                        </p:tav>
                                      </p:tavLst>
                                    </p:anim>
                                    <p:anim calcmode="lin" valueType="num">
                                      <p:cBhvr additive="base">
                                        <p:cTn id="8" dur="500" fill="hold"/>
                                        <p:tgtEl>
                                          <p:spTgt spid="5765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76514"/>
                                        </p:tgtEl>
                                        <p:attrNameLst>
                                          <p:attrName>style.visibility</p:attrName>
                                        </p:attrNameLst>
                                      </p:cBhvr>
                                      <p:to>
                                        <p:strVal val="visible"/>
                                      </p:to>
                                    </p:set>
                                    <p:anim calcmode="lin" valueType="num">
                                      <p:cBhvr additive="base">
                                        <p:cTn id="12" dur="500" fill="hold"/>
                                        <p:tgtEl>
                                          <p:spTgt spid="576514"/>
                                        </p:tgtEl>
                                        <p:attrNameLst>
                                          <p:attrName>ppt_x</p:attrName>
                                        </p:attrNameLst>
                                      </p:cBhvr>
                                      <p:tavLst>
                                        <p:tav tm="0">
                                          <p:val>
                                            <p:strVal val="1+#ppt_w/2"/>
                                          </p:val>
                                        </p:tav>
                                        <p:tav tm="100000">
                                          <p:val>
                                            <p:strVal val="#ppt_x"/>
                                          </p:val>
                                        </p:tav>
                                      </p:tavLst>
                                    </p:anim>
                                    <p:anim calcmode="lin" valueType="num">
                                      <p:cBhvr additive="base">
                                        <p:cTn id="13" dur="500" fill="hold"/>
                                        <p:tgtEl>
                                          <p:spTgt spid="5765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76515"/>
                                        </p:tgtEl>
                                        <p:attrNameLst>
                                          <p:attrName>style.visibility</p:attrName>
                                        </p:attrNameLst>
                                      </p:cBhvr>
                                      <p:to>
                                        <p:strVal val="visible"/>
                                      </p:to>
                                    </p:set>
                                    <p:anim calcmode="lin" valueType="num">
                                      <p:cBhvr additive="base">
                                        <p:cTn id="18" dur="500" fill="hold"/>
                                        <p:tgtEl>
                                          <p:spTgt spid="576515"/>
                                        </p:tgtEl>
                                        <p:attrNameLst>
                                          <p:attrName>ppt_x</p:attrName>
                                        </p:attrNameLst>
                                      </p:cBhvr>
                                      <p:tavLst>
                                        <p:tav tm="0">
                                          <p:val>
                                            <p:strVal val="1+#ppt_w/2"/>
                                          </p:val>
                                        </p:tav>
                                        <p:tav tm="100000">
                                          <p:val>
                                            <p:strVal val="#ppt_x"/>
                                          </p:val>
                                        </p:tav>
                                      </p:tavLst>
                                    </p:anim>
                                    <p:anim calcmode="lin" valueType="num">
                                      <p:cBhvr additive="base">
                                        <p:cTn id="19" dur="500" fill="hold"/>
                                        <p:tgtEl>
                                          <p:spTgt spid="5765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76516"/>
                                        </p:tgtEl>
                                        <p:attrNameLst>
                                          <p:attrName>style.visibility</p:attrName>
                                        </p:attrNameLst>
                                      </p:cBhvr>
                                      <p:to>
                                        <p:strVal val="visible"/>
                                      </p:to>
                                    </p:set>
                                    <p:anim calcmode="lin" valueType="num">
                                      <p:cBhvr additive="base">
                                        <p:cTn id="24" dur="500" fill="hold"/>
                                        <p:tgtEl>
                                          <p:spTgt spid="576516"/>
                                        </p:tgtEl>
                                        <p:attrNameLst>
                                          <p:attrName>ppt_x</p:attrName>
                                        </p:attrNameLst>
                                      </p:cBhvr>
                                      <p:tavLst>
                                        <p:tav tm="0">
                                          <p:val>
                                            <p:strVal val="1+#ppt_w/2"/>
                                          </p:val>
                                        </p:tav>
                                        <p:tav tm="100000">
                                          <p:val>
                                            <p:strVal val="#ppt_x"/>
                                          </p:val>
                                        </p:tav>
                                      </p:tavLst>
                                    </p:anim>
                                    <p:anim calcmode="lin" valueType="num">
                                      <p:cBhvr additive="base">
                                        <p:cTn id="25" dur="500" fill="hold"/>
                                        <p:tgtEl>
                                          <p:spTgt spid="576516"/>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6517"/>
                                        </p:tgtEl>
                                        <p:attrNameLst>
                                          <p:attrName>style.visibility</p:attrName>
                                        </p:attrNameLst>
                                      </p:cBhvr>
                                      <p:to>
                                        <p:strVal val="visible"/>
                                      </p:to>
                                    </p:set>
                                    <p:anim calcmode="lin" valueType="num">
                                      <p:cBhvr additive="base">
                                        <p:cTn id="30" dur="500" fill="hold"/>
                                        <p:tgtEl>
                                          <p:spTgt spid="576517"/>
                                        </p:tgtEl>
                                        <p:attrNameLst>
                                          <p:attrName>ppt_x</p:attrName>
                                        </p:attrNameLst>
                                      </p:cBhvr>
                                      <p:tavLst>
                                        <p:tav tm="0">
                                          <p:val>
                                            <p:strVal val="1+#ppt_w/2"/>
                                          </p:val>
                                        </p:tav>
                                        <p:tav tm="100000">
                                          <p:val>
                                            <p:strVal val="#ppt_x"/>
                                          </p:val>
                                        </p:tav>
                                      </p:tavLst>
                                    </p:anim>
                                    <p:anim calcmode="lin" valueType="num">
                                      <p:cBhvr additive="base">
                                        <p:cTn id="31" dur="500" fill="hold"/>
                                        <p:tgtEl>
                                          <p:spTgt spid="57651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3"/>
                                        </p:tgtEl>
                                      </p:cBhvr>
                                    </p:animEffect>
                                    <p:anim calcmode="lin" valueType="num">
                                      <p:cBhvr>
                                        <p:cTn id="36" dur="1000"/>
                                        <p:tgtEl>
                                          <p:spTgt spid="3"/>
                                        </p:tgtEl>
                                        <p:attrNameLst>
                                          <p:attrName>ppt_x</p:attrName>
                                        </p:attrNameLst>
                                      </p:cBhvr>
                                      <p:tavLst>
                                        <p:tav tm="0">
                                          <p:val>
                                            <p:strVal val="ppt_x"/>
                                          </p:val>
                                        </p:tav>
                                        <p:tav tm="100000">
                                          <p:val>
                                            <p:strVal val="ppt_x"/>
                                          </p:val>
                                        </p:tav>
                                      </p:tavLst>
                                    </p:anim>
                                    <p:anim calcmode="lin" valueType="num">
                                      <p:cBhvr>
                                        <p:cTn id="37" dur="1000"/>
                                        <p:tgtEl>
                                          <p:spTgt spid="3"/>
                                        </p:tgtEl>
                                        <p:attrNameLst>
                                          <p:attrName>ppt_y</p:attrName>
                                        </p:attrNameLst>
                                      </p:cBhvr>
                                      <p:tavLst>
                                        <p:tav tm="0">
                                          <p:val>
                                            <p:strVal val="ppt_y"/>
                                          </p:val>
                                        </p:tav>
                                        <p:tav tm="100000">
                                          <p:val>
                                            <p:strVal val="ppt_y+.1"/>
                                          </p:val>
                                        </p:tav>
                                      </p:tavLst>
                                    </p:anim>
                                    <p:set>
                                      <p:cBhvr>
                                        <p:cTn id="3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4" grpId="0" autoUpdateAnimBg="0"/>
      <p:bldP spid="576515" grpId="0" autoUpdateAnimBg="0"/>
      <p:bldP spid="576516" grpId="0" autoUpdateAnimBg="0"/>
      <p:bldP spid="576517" grpId="0" autoUpdateAnimBg="0"/>
      <p:bldP spid="57651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27CB8-1562-48B2-9F60-C78C33AFC3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4465" y="2544989"/>
            <a:ext cx="3849320" cy="2684901"/>
          </a:xfrm>
          <a:prstGeom prst="rect">
            <a:avLst/>
          </a:prstGeom>
          <a:effectLst>
            <a:outerShdw blurRad="76200" dir="18900000" sy="23000" kx="-1200000" algn="bl" rotWithShape="0">
              <a:prstClr val="black">
                <a:alpha val="20000"/>
              </a:prstClr>
            </a:outerShdw>
          </a:effectLst>
        </p:spPr>
      </p:pic>
      <p:sp>
        <p:nvSpPr>
          <p:cNvPr id="581666" name="Rectangle 34">
            <a:extLst>
              <a:ext uri="{FF2B5EF4-FFF2-40B4-BE49-F238E27FC236}">
                <a16:creationId xmlns:a16="http://schemas.microsoft.com/office/drawing/2014/main" id="{AF74D7ED-8314-4D13-B1F3-27A0DDD86895}"/>
              </a:ext>
            </a:extLst>
          </p:cNvPr>
          <p:cNvSpPr>
            <a:spLocks noChangeArrowheads="1"/>
          </p:cNvSpPr>
          <p:nvPr/>
        </p:nvSpPr>
        <p:spPr bwMode="auto">
          <a:xfrm>
            <a:off x="962882" y="1427023"/>
            <a:ext cx="822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kumimoji="1" lang="en-US" alt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5.  </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Provide housing information to </a:t>
            </a:r>
            <a:r>
              <a:rPr kumimoji="1" lang="en-US" altLang="en-US" sz="2000" dirty="0">
                <a:effectLst>
                  <a:outerShdw blurRad="38100" dist="38100" dir="2700000" algn="tl">
                    <a:srgbClr val="000000">
                      <a:alpha val="43137"/>
                    </a:srgbClr>
                  </a:outerShdw>
                </a:effectLst>
                <a:latin typeface="+mj-lt"/>
                <a:cs typeface="Times New Roman" panose="02020603050405020304" pitchFamily="18" charset="0"/>
              </a:rPr>
              <a:t>selected families including information on the hazards of </a:t>
            </a:r>
            <a:r>
              <a:rPr kumimoji="1" lang="en-US" alt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lead-based paint</a:t>
            </a:r>
            <a:r>
              <a:rPr kumimoji="1" lang="en-US" altLang="en-US" sz="2000" dirty="0">
                <a:effectLst>
                  <a:outerShdw blurRad="38100" dist="38100" dir="2700000" algn="tl">
                    <a:srgbClr val="000000">
                      <a:alpha val="43137"/>
                    </a:srgbClr>
                  </a:outerShdw>
                </a:effectLst>
                <a:latin typeface="+mj-lt"/>
                <a:cs typeface="Times New Roman" panose="02020603050405020304" pitchFamily="18" charset="0"/>
              </a:rPr>
              <a:t>.</a:t>
            </a:r>
            <a:endParaRPr kumimoji="1" lang="en-US" altLang="en-US" sz="2000" dirty="0">
              <a:effectLst>
                <a:outerShdw blurRad="38100" dist="38100" dir="2700000" algn="tl">
                  <a:srgbClr val="000000">
                    <a:alpha val="43137"/>
                  </a:srgbClr>
                </a:outerShdw>
              </a:effectLst>
              <a:latin typeface="+mj-lt"/>
            </a:endParaRPr>
          </a:p>
        </p:txBody>
      </p:sp>
      <p:sp>
        <p:nvSpPr>
          <p:cNvPr id="581667" name="Text Box 35">
            <a:extLst>
              <a:ext uri="{FF2B5EF4-FFF2-40B4-BE49-F238E27FC236}">
                <a16:creationId xmlns:a16="http://schemas.microsoft.com/office/drawing/2014/main" id="{6B8D7572-7091-43C9-8B5D-0A61798CA030}"/>
              </a:ext>
            </a:extLst>
          </p:cNvPr>
          <p:cNvSpPr txBox="1">
            <a:spLocks noChangeArrowheads="1"/>
          </p:cNvSpPr>
          <p:nvPr/>
        </p:nvSpPr>
        <p:spPr bwMode="auto">
          <a:xfrm>
            <a:off x="207818" y="258764"/>
            <a:ext cx="93171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5400" b="1" dirty="0">
                <a:solidFill>
                  <a:schemeClr val="accent5">
                    <a:lumMod val="50000"/>
                  </a:schemeClr>
                </a:solidFill>
                <a:effectLst>
                  <a:outerShdw blurRad="38100" dist="38100" dir="2700000" algn="tl">
                    <a:srgbClr val="000000">
                      <a:alpha val="43137"/>
                    </a:srgbClr>
                  </a:outerShdw>
                </a:effectLst>
                <a:latin typeface="Franklin Gothic No.2" pitchFamily="34" charset="0"/>
              </a:rPr>
              <a:t>Housing Authority Obligations</a:t>
            </a:r>
          </a:p>
        </p:txBody>
      </p:sp>
      <p:sp>
        <p:nvSpPr>
          <p:cNvPr id="581668" name="Rectangle 36">
            <a:extLst>
              <a:ext uri="{FF2B5EF4-FFF2-40B4-BE49-F238E27FC236}">
                <a16:creationId xmlns:a16="http://schemas.microsoft.com/office/drawing/2014/main" id="{12BAE8B4-64B8-449E-BD1E-54937725E751}"/>
              </a:ext>
            </a:extLst>
          </p:cNvPr>
          <p:cNvSpPr>
            <a:spLocks noChangeArrowheads="1"/>
          </p:cNvSpPr>
          <p:nvPr/>
        </p:nvSpPr>
        <p:spPr bwMode="auto">
          <a:xfrm>
            <a:off x="962882" y="2557323"/>
            <a:ext cx="586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6.  Review Request for Tenancy Approval </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of home selected by the family.</a:t>
            </a:r>
          </a:p>
        </p:txBody>
      </p:sp>
      <p:sp>
        <p:nvSpPr>
          <p:cNvPr id="581669" name="Rectangle 37">
            <a:extLst>
              <a:ext uri="{FF2B5EF4-FFF2-40B4-BE49-F238E27FC236}">
                <a16:creationId xmlns:a16="http://schemas.microsoft.com/office/drawing/2014/main" id="{64BBBA55-BBC0-406F-B5A1-9FF781A1709A}"/>
              </a:ext>
            </a:extLst>
          </p:cNvPr>
          <p:cNvSpPr>
            <a:spLocks noChangeArrowheads="1"/>
          </p:cNvSpPr>
          <p:nvPr/>
        </p:nvSpPr>
        <p:spPr bwMode="auto">
          <a:xfrm>
            <a:off x="962882" y="3868597"/>
            <a:ext cx="5867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kumimoji="1" lang="en-US" alt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7.  Inspect</a:t>
            </a:r>
            <a:r>
              <a:rPr kumimoji="1" lang="en-US" altLang="en-US" sz="2000" dirty="0">
                <a:effectLst>
                  <a:outerShdw blurRad="38100" dist="38100" dir="2700000" algn="tl">
                    <a:srgbClr val="000000">
                      <a:alpha val="43137"/>
                    </a:srgbClr>
                  </a:outerShdw>
                </a:effectLst>
                <a:latin typeface="+mj-lt"/>
                <a:cs typeface="Times New Roman" panose="02020603050405020304" pitchFamily="18" charset="0"/>
              </a:rPr>
              <a:t> the selected home prior to providing housing assistance and reinspect annually, to ensure compliance with Housing Quality Standards.</a:t>
            </a:r>
          </a:p>
        </p:txBody>
      </p:sp>
      <p:sp>
        <p:nvSpPr>
          <p:cNvPr id="581670" name="Rectangle 38">
            <a:extLst>
              <a:ext uri="{FF2B5EF4-FFF2-40B4-BE49-F238E27FC236}">
                <a16:creationId xmlns:a16="http://schemas.microsoft.com/office/drawing/2014/main" id="{981AA96F-C0CB-4F82-853C-E4E48BC52FCB}"/>
              </a:ext>
            </a:extLst>
          </p:cNvPr>
          <p:cNvSpPr>
            <a:spLocks noChangeArrowheads="1"/>
          </p:cNvSpPr>
          <p:nvPr/>
        </p:nvSpPr>
        <p:spPr bwMode="auto">
          <a:xfrm>
            <a:off x="1343882" y="5501420"/>
            <a:ext cx="7848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kumimoji="1" lang="en-US" alt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8.  </a:t>
            </a:r>
            <a:r>
              <a:rPr kumimoji="1" lang="en-US" altLang="en-US" sz="2000" dirty="0">
                <a:effectLst>
                  <a:outerShdw blurRad="38100" dist="38100" dir="2700000" algn="tl">
                    <a:srgbClr val="000000">
                      <a:alpha val="43137"/>
                    </a:srgbClr>
                  </a:outerShdw>
                </a:effectLst>
                <a:latin typeface="+mj-lt"/>
                <a:cs typeface="Times New Roman" panose="02020603050405020304" pitchFamily="18" charset="0"/>
              </a:rPr>
              <a:t>Determine if Landlord requested </a:t>
            </a:r>
            <a:r>
              <a:rPr kumimoji="1" lang="en-US" alt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rent is reasonable </a:t>
            </a:r>
            <a:r>
              <a:rPr kumimoji="1" lang="en-US" altLang="en-US" sz="2000" dirty="0">
                <a:effectLst>
                  <a:outerShdw blurRad="38100" dist="38100" dir="2700000" algn="tl">
                    <a:srgbClr val="000000">
                      <a:alpha val="43137"/>
                    </a:srgbClr>
                  </a:outerShdw>
                </a:effectLst>
                <a:latin typeface="+mj-lt"/>
                <a:cs typeface="Times New Roman" panose="02020603050405020304" pitchFamily="18" charset="0"/>
              </a:rPr>
              <a:t>and affordable to family.</a:t>
            </a:r>
            <a:endParaRPr kumimoji="1" lang="en-US" altLang="en-US" sz="2000" dirty="0">
              <a:effectLst>
                <a:outerShdw blurRad="38100" dist="38100" dir="2700000" algn="tl">
                  <a:srgbClr val="000000">
                    <a:alpha val="43137"/>
                  </a:srgbClr>
                </a:outerShdw>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81667"/>
                                        </p:tgtEl>
                                        <p:attrNameLst>
                                          <p:attrName>style.visibility</p:attrName>
                                        </p:attrNameLst>
                                      </p:cBhvr>
                                      <p:to>
                                        <p:strVal val="visible"/>
                                      </p:to>
                                    </p:set>
                                    <p:animEffect transition="in" filter="wipe(up)">
                                      <p:cBhvr>
                                        <p:cTn id="7" dur="500"/>
                                        <p:tgtEl>
                                          <p:spTgt spid="58166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581666"/>
                                        </p:tgtEl>
                                        <p:attrNameLst>
                                          <p:attrName>style.visibility</p:attrName>
                                        </p:attrNameLst>
                                      </p:cBhvr>
                                      <p:to>
                                        <p:strVal val="visible"/>
                                      </p:to>
                                    </p:set>
                                    <p:animEffect transition="in" filter="wipe(down)">
                                      <p:cBhvr>
                                        <p:cTn id="14" dur="500"/>
                                        <p:tgtEl>
                                          <p:spTgt spid="58166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81668"/>
                                        </p:tgtEl>
                                        <p:attrNameLst>
                                          <p:attrName>style.visibility</p:attrName>
                                        </p:attrNameLst>
                                      </p:cBhvr>
                                      <p:to>
                                        <p:strVal val="visible"/>
                                      </p:to>
                                    </p:set>
                                    <p:animEffect transition="in" filter="wipe(down)">
                                      <p:cBhvr>
                                        <p:cTn id="19" dur="500"/>
                                        <p:tgtEl>
                                          <p:spTgt spid="58166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81669"/>
                                        </p:tgtEl>
                                        <p:attrNameLst>
                                          <p:attrName>style.visibility</p:attrName>
                                        </p:attrNameLst>
                                      </p:cBhvr>
                                      <p:to>
                                        <p:strVal val="visible"/>
                                      </p:to>
                                    </p:set>
                                    <p:animEffect transition="in" filter="wipe(down)">
                                      <p:cBhvr>
                                        <p:cTn id="24" dur="500"/>
                                        <p:tgtEl>
                                          <p:spTgt spid="58166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81670"/>
                                        </p:tgtEl>
                                        <p:attrNameLst>
                                          <p:attrName>style.visibility</p:attrName>
                                        </p:attrNameLst>
                                      </p:cBhvr>
                                      <p:to>
                                        <p:strVal val="visible"/>
                                      </p:to>
                                    </p:set>
                                    <p:animEffect transition="in" filter="wipe(down)">
                                      <p:cBhvr>
                                        <p:cTn id="29" dur="500"/>
                                        <p:tgtEl>
                                          <p:spTgt spid="5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66" grpId="0"/>
      <p:bldP spid="581667" grpId="0" autoUpdateAnimBg="0"/>
      <p:bldP spid="581668" grpId="0"/>
      <p:bldP spid="581669" grpId="0"/>
      <p:bldP spid="5816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Text Box 2">
            <a:extLst>
              <a:ext uri="{FF2B5EF4-FFF2-40B4-BE49-F238E27FC236}">
                <a16:creationId xmlns:a16="http://schemas.microsoft.com/office/drawing/2014/main" id="{500016D9-1FDA-4ED1-B842-9D6BEAE14AE4}"/>
              </a:ext>
            </a:extLst>
          </p:cNvPr>
          <p:cNvSpPr txBox="1">
            <a:spLocks noChangeArrowheads="1"/>
          </p:cNvSpPr>
          <p:nvPr/>
        </p:nvSpPr>
        <p:spPr bwMode="auto">
          <a:xfrm>
            <a:off x="124691" y="258764"/>
            <a:ext cx="940030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5400" b="1" dirty="0">
                <a:solidFill>
                  <a:schemeClr val="accent5">
                    <a:lumMod val="50000"/>
                  </a:schemeClr>
                </a:solidFill>
                <a:effectLst>
                  <a:outerShdw blurRad="38100" dist="38100" dir="2700000" algn="tl">
                    <a:srgbClr val="000000">
                      <a:alpha val="43137"/>
                    </a:srgbClr>
                  </a:outerShdw>
                </a:effectLst>
                <a:latin typeface="Franklin Gothic No.2" pitchFamily="34" charset="0"/>
              </a:rPr>
              <a:t>Housing Authority Obligations</a:t>
            </a:r>
          </a:p>
        </p:txBody>
      </p:sp>
      <p:sp>
        <p:nvSpPr>
          <p:cNvPr id="582662" name="Text Box 6">
            <a:extLst>
              <a:ext uri="{FF2B5EF4-FFF2-40B4-BE49-F238E27FC236}">
                <a16:creationId xmlns:a16="http://schemas.microsoft.com/office/drawing/2014/main" id="{C9579FDC-4CF3-4A80-A770-6CD20D5A0CD6}"/>
              </a:ext>
            </a:extLst>
          </p:cNvPr>
          <p:cNvSpPr txBox="1">
            <a:spLocks noChangeArrowheads="1"/>
          </p:cNvSpPr>
          <p:nvPr/>
        </p:nvSpPr>
        <p:spPr bwMode="auto">
          <a:xfrm>
            <a:off x="831286" y="1721056"/>
            <a:ext cx="10086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2000" dirty="0">
                <a:effectLst>
                  <a:outerShdw blurRad="38100" dist="38100" dir="2700000" algn="tl">
                    <a:srgbClr val="000000">
                      <a:alpha val="43137"/>
                    </a:srgbClr>
                  </a:outerShdw>
                </a:effectLst>
                <a:latin typeface="+mj-lt"/>
                <a:cs typeface="Times New Roman" panose="02020603050405020304" pitchFamily="18" charset="0"/>
              </a:rPr>
              <a:t>9. Determine the </a:t>
            </a:r>
            <a:r>
              <a:rPr lang="en-US" alt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amount of housing assistance </a:t>
            </a:r>
            <a:r>
              <a:rPr lang="en-US" altLang="en-US" sz="2000" dirty="0">
                <a:effectLst>
                  <a:outerShdw blurRad="38100" dist="38100" dir="2700000" algn="tl">
                    <a:srgbClr val="000000">
                      <a:alpha val="43137"/>
                    </a:srgbClr>
                  </a:outerShdw>
                </a:effectLst>
                <a:latin typeface="+mj-lt"/>
                <a:cs typeface="Times New Roman" panose="02020603050405020304" pitchFamily="18" charset="0"/>
              </a:rPr>
              <a:t>and the family’s share of the rent to the landlord.</a:t>
            </a:r>
            <a:endParaRPr lang="en-US" altLang="en-US" sz="2000" dirty="0">
              <a:effectLst>
                <a:outerShdw blurRad="38100" dist="38100" dir="2700000" algn="tl">
                  <a:srgbClr val="000000">
                    <a:alpha val="43137"/>
                  </a:srgbClr>
                </a:outerShdw>
              </a:effectLst>
              <a:latin typeface="+mj-lt"/>
            </a:endParaRPr>
          </a:p>
        </p:txBody>
      </p:sp>
      <p:sp>
        <p:nvSpPr>
          <p:cNvPr id="582663" name="Text Box 7">
            <a:extLst>
              <a:ext uri="{FF2B5EF4-FFF2-40B4-BE49-F238E27FC236}">
                <a16:creationId xmlns:a16="http://schemas.microsoft.com/office/drawing/2014/main" id="{D61D27A9-E164-4154-9C44-1ADCAAA26D06}"/>
              </a:ext>
            </a:extLst>
          </p:cNvPr>
          <p:cNvSpPr txBox="1">
            <a:spLocks noChangeArrowheads="1"/>
          </p:cNvSpPr>
          <p:nvPr/>
        </p:nvSpPr>
        <p:spPr bwMode="auto">
          <a:xfrm>
            <a:off x="831286" y="3759878"/>
            <a:ext cx="95319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2000" dirty="0">
                <a:solidFill>
                  <a:schemeClr val="tx1">
                    <a:lumMod val="75000"/>
                  </a:schemeClr>
                </a:solidFill>
                <a:effectLst>
                  <a:outerShdw blurRad="38100" dist="38100" dir="2700000" algn="tl">
                    <a:srgbClr val="000000">
                      <a:alpha val="43137"/>
                    </a:srgbClr>
                  </a:outerShdw>
                </a:effectLst>
                <a:latin typeface="+mj-lt"/>
                <a:cs typeface="Times New Roman" panose="02020603050405020304" pitchFamily="18" charset="0"/>
              </a:rPr>
              <a:t>11. </a:t>
            </a:r>
            <a:r>
              <a:rPr lang="en-US" alt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Maintain family data and profile.  </a:t>
            </a:r>
            <a:r>
              <a:rPr lang="en-US" altLang="en-US" sz="2000" dirty="0">
                <a:effectLst>
                  <a:outerShdw blurRad="38100" dist="38100" dir="2700000" algn="tl">
                    <a:srgbClr val="000000">
                      <a:alpha val="43137"/>
                    </a:srgbClr>
                  </a:outerShdw>
                </a:effectLst>
                <a:latin typeface="+mj-lt"/>
                <a:cs typeface="Times New Roman" panose="02020603050405020304" pitchFamily="18" charset="0"/>
              </a:rPr>
              <a:t>Schedule exams annually to keep information up to date.</a:t>
            </a:r>
          </a:p>
        </p:txBody>
      </p:sp>
      <p:sp>
        <p:nvSpPr>
          <p:cNvPr id="582664" name="Text Box 8">
            <a:extLst>
              <a:ext uri="{FF2B5EF4-FFF2-40B4-BE49-F238E27FC236}">
                <a16:creationId xmlns:a16="http://schemas.microsoft.com/office/drawing/2014/main" id="{C01E228E-BD21-4393-8D77-A85E31C1BCF4}"/>
              </a:ext>
            </a:extLst>
          </p:cNvPr>
          <p:cNvSpPr txBox="1">
            <a:spLocks noChangeArrowheads="1"/>
          </p:cNvSpPr>
          <p:nvPr/>
        </p:nvSpPr>
        <p:spPr bwMode="auto">
          <a:xfrm>
            <a:off x="831286" y="2697748"/>
            <a:ext cx="109727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effectLst>
                  <a:outerShdw blurRad="38100" dist="38100" dir="2700000" algn="tl">
                    <a:srgbClr val="000000">
                      <a:alpha val="43137"/>
                    </a:srgbClr>
                  </a:outerShdw>
                </a:effectLst>
                <a:latin typeface="+mj-lt"/>
                <a:cs typeface="Times New Roman" panose="02020603050405020304" pitchFamily="18" charset="0"/>
              </a:rPr>
              <a:t>10. Provide written notice of </a:t>
            </a:r>
            <a:r>
              <a:rPr lang="en-US" alt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terminations</a:t>
            </a:r>
            <a:r>
              <a:rPr lang="en-US" altLang="en-US" sz="2000" dirty="0">
                <a:effectLst>
                  <a:outerShdw blurRad="38100" dist="38100" dir="2700000" algn="tl">
                    <a:srgbClr val="000000">
                      <a:alpha val="43137"/>
                    </a:srgbClr>
                  </a:outerShdw>
                </a:effectLst>
                <a:latin typeface="+mj-lt"/>
                <a:cs typeface="Times New Roman" panose="02020603050405020304" pitchFamily="18" charset="0"/>
              </a:rPr>
              <a:t> to all </a:t>
            </a:r>
            <a:r>
              <a:rPr lang="en-US" altLang="en-US" sz="2000" dirty="0" err="1">
                <a:effectLst>
                  <a:outerShdw blurRad="38100" dist="38100" dir="2700000" algn="tl">
                    <a:srgbClr val="000000">
                      <a:alpha val="43137"/>
                    </a:srgbClr>
                  </a:outerShdw>
                </a:effectLst>
                <a:latin typeface="+mj-lt"/>
                <a:cs typeface="Times New Roman" panose="02020603050405020304" pitchFamily="18" charset="0"/>
              </a:rPr>
              <a:t>parites</a:t>
            </a:r>
            <a:r>
              <a:rPr lang="en-US" altLang="en-US" sz="2000" dirty="0">
                <a:effectLst>
                  <a:outerShdw blurRad="38100" dist="38100" dir="2700000" algn="tl">
                    <a:srgbClr val="000000">
                      <a:alpha val="43137"/>
                    </a:srgbClr>
                  </a:outerShdw>
                </a:effectLst>
                <a:latin typeface="+mj-lt"/>
                <a:cs typeface="Times New Roman" panose="02020603050405020304" pitchFamily="18" charset="0"/>
              </a:rPr>
              <a:t> when </a:t>
            </a:r>
            <a:r>
              <a:rPr lang="en-US" alt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violations</a:t>
            </a:r>
            <a:r>
              <a:rPr lang="en-US" altLang="en-US" sz="2000" dirty="0">
                <a:effectLst>
                  <a:outerShdw blurRad="38100" dist="38100" dir="2700000" algn="tl">
                    <a:srgbClr val="000000">
                      <a:alpha val="43137"/>
                    </a:srgbClr>
                  </a:outerShdw>
                </a:effectLst>
                <a:latin typeface="+mj-lt"/>
                <a:cs typeface="Times New Roman" panose="02020603050405020304" pitchFamily="18" charset="0"/>
              </a:rPr>
              <a:t>  have occurred.</a:t>
            </a:r>
          </a:p>
        </p:txBody>
      </p:sp>
      <p:sp>
        <p:nvSpPr>
          <p:cNvPr id="582666" name="Text Box 10">
            <a:extLst>
              <a:ext uri="{FF2B5EF4-FFF2-40B4-BE49-F238E27FC236}">
                <a16:creationId xmlns:a16="http://schemas.microsoft.com/office/drawing/2014/main" id="{686BE813-D3BA-45C2-B90B-CAA85D3E1406}"/>
              </a:ext>
            </a:extLst>
          </p:cNvPr>
          <p:cNvSpPr txBox="1">
            <a:spLocks noChangeArrowheads="1"/>
          </p:cNvSpPr>
          <p:nvPr/>
        </p:nvSpPr>
        <p:spPr bwMode="auto">
          <a:xfrm>
            <a:off x="831286" y="4728693"/>
            <a:ext cx="112845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effectLst>
                  <a:outerShdw blurRad="38100" dist="38100" dir="2700000" algn="tl">
                    <a:srgbClr val="000000">
                      <a:alpha val="43137"/>
                    </a:srgbClr>
                  </a:outerShdw>
                </a:effectLst>
                <a:latin typeface="+mj-lt"/>
                <a:cs typeface="Times New Roman" panose="02020603050405020304" pitchFamily="18" charset="0"/>
              </a:rPr>
              <a:t>12. Provide landlords and participants with prompt professional service.</a:t>
            </a:r>
          </a:p>
        </p:txBody>
      </p:sp>
      <p:graphicFrame>
        <p:nvGraphicFramePr>
          <p:cNvPr id="1026" name="Object 1024">
            <a:extLst>
              <a:ext uri="{FF2B5EF4-FFF2-40B4-BE49-F238E27FC236}">
                <a16:creationId xmlns:a16="http://schemas.microsoft.com/office/drawing/2014/main" id="{613D9F2B-5514-43FB-B8AB-FE1A42013E9E}"/>
              </a:ext>
            </a:extLst>
          </p:cNvPr>
          <p:cNvGraphicFramePr>
            <a:graphicFrameLocks noChangeAspect="1"/>
          </p:cNvGraphicFramePr>
          <p:nvPr>
            <p:extLst>
              <p:ext uri="{D42A27DB-BD31-4B8C-83A1-F6EECF244321}">
                <p14:modId xmlns:p14="http://schemas.microsoft.com/office/powerpoint/2010/main" val="4276810431"/>
              </p:ext>
            </p:extLst>
          </p:nvPr>
        </p:nvGraphicFramePr>
        <p:xfrm>
          <a:off x="0" y="5784257"/>
          <a:ext cx="4724400" cy="1150937"/>
        </p:xfrm>
        <a:graphic>
          <a:graphicData uri="http://schemas.openxmlformats.org/presentationml/2006/ole">
            <mc:AlternateContent xmlns:mc="http://schemas.openxmlformats.org/markup-compatibility/2006">
              <mc:Choice xmlns:v="urn:schemas-microsoft-com:vml" Requires="v">
                <p:oleObj spid="_x0000_s33958" name="Image" r:id="rId4" imgW="4629796" imgH="1457143" progId="PhotoDeluxeBusiness.Image.1">
                  <p:embed/>
                </p:oleObj>
              </mc:Choice>
              <mc:Fallback>
                <p:oleObj name="Image" r:id="rId4" imgW="4629796" imgH="1457143" progId="PhotoDeluxeBusiness.Image.1">
                  <p:embed/>
                  <p:pic>
                    <p:nvPicPr>
                      <p:cNvPr id="1026" name="Object 1024">
                        <a:extLst>
                          <a:ext uri="{FF2B5EF4-FFF2-40B4-BE49-F238E27FC236}">
                            <a16:creationId xmlns:a16="http://schemas.microsoft.com/office/drawing/2014/main" id="{613D9F2B-5514-43FB-B8AB-FE1A42013E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84257"/>
                        <a:ext cx="4724400" cy="1150937"/>
                      </a:xfrm>
                      <a:prstGeom prst="rect">
                        <a:avLst/>
                      </a:prstGeom>
                      <a:noFill/>
                      <a:ln>
                        <a:noFill/>
                      </a:ln>
                      <a:effectLst/>
                    </p:spPr>
                  </p:pic>
                </p:oleObj>
              </mc:Fallback>
            </mc:AlternateContent>
          </a:graphicData>
        </a:graphic>
      </p:graphicFrame>
      <p:graphicFrame>
        <p:nvGraphicFramePr>
          <p:cNvPr id="1027" name="Object 1025">
            <a:extLst>
              <a:ext uri="{FF2B5EF4-FFF2-40B4-BE49-F238E27FC236}">
                <a16:creationId xmlns:a16="http://schemas.microsoft.com/office/drawing/2014/main" id="{C742E59F-E8CD-4BAC-BFF4-5462BE57209C}"/>
              </a:ext>
            </a:extLst>
          </p:cNvPr>
          <p:cNvGraphicFramePr>
            <a:graphicFrameLocks noChangeAspect="1"/>
          </p:cNvGraphicFramePr>
          <p:nvPr>
            <p:extLst>
              <p:ext uri="{D42A27DB-BD31-4B8C-83A1-F6EECF244321}">
                <p14:modId xmlns:p14="http://schemas.microsoft.com/office/powerpoint/2010/main" val="331170942"/>
              </p:ext>
            </p:extLst>
          </p:nvPr>
        </p:nvGraphicFramePr>
        <p:xfrm>
          <a:off x="4707088" y="5784256"/>
          <a:ext cx="3657600" cy="1150937"/>
        </p:xfrm>
        <a:graphic>
          <a:graphicData uri="http://schemas.openxmlformats.org/presentationml/2006/ole">
            <mc:AlternateContent xmlns:mc="http://schemas.openxmlformats.org/markup-compatibility/2006">
              <mc:Choice xmlns:v="urn:schemas-microsoft-com:vml" Requires="v">
                <p:oleObj spid="_x0000_s33959" name="Image" r:id="rId6" imgW="4629796" imgH="1457143" progId="PhotoDeluxeBusiness.Image.1">
                  <p:embed/>
                </p:oleObj>
              </mc:Choice>
              <mc:Fallback>
                <p:oleObj name="Image" r:id="rId6" imgW="4629796" imgH="1457143" progId="PhotoDeluxeBusiness.Image.1">
                  <p:embed/>
                  <p:pic>
                    <p:nvPicPr>
                      <p:cNvPr id="1027" name="Object 1025">
                        <a:extLst>
                          <a:ext uri="{FF2B5EF4-FFF2-40B4-BE49-F238E27FC236}">
                            <a16:creationId xmlns:a16="http://schemas.microsoft.com/office/drawing/2014/main" id="{C742E59F-E8CD-4BAC-BFF4-5462BE5720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7088" y="5784256"/>
                        <a:ext cx="3657600"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1026">
            <a:extLst>
              <a:ext uri="{FF2B5EF4-FFF2-40B4-BE49-F238E27FC236}">
                <a16:creationId xmlns:a16="http://schemas.microsoft.com/office/drawing/2014/main" id="{C92043AE-AE5B-41D4-BB56-24B5D4C90E50}"/>
              </a:ext>
            </a:extLst>
          </p:cNvPr>
          <p:cNvGraphicFramePr>
            <a:graphicFrameLocks noChangeAspect="1"/>
          </p:cNvGraphicFramePr>
          <p:nvPr>
            <p:extLst>
              <p:ext uri="{D42A27DB-BD31-4B8C-83A1-F6EECF244321}">
                <p14:modId xmlns:p14="http://schemas.microsoft.com/office/powerpoint/2010/main" val="844559538"/>
              </p:ext>
            </p:extLst>
          </p:nvPr>
        </p:nvGraphicFramePr>
        <p:xfrm>
          <a:off x="8364687" y="5784256"/>
          <a:ext cx="3952003" cy="1150937"/>
        </p:xfrm>
        <a:graphic>
          <a:graphicData uri="http://schemas.openxmlformats.org/presentationml/2006/ole">
            <mc:AlternateContent xmlns:mc="http://schemas.openxmlformats.org/markup-compatibility/2006">
              <mc:Choice xmlns:v="urn:schemas-microsoft-com:vml" Requires="v">
                <p:oleObj spid="_x0000_s33960" name="Image" r:id="rId7" imgW="4629796" imgH="1457143" progId="PhotoDeluxeBusiness.Image.1">
                  <p:embed/>
                </p:oleObj>
              </mc:Choice>
              <mc:Fallback>
                <p:oleObj name="Image" r:id="rId7" imgW="4629796" imgH="1457143" progId="PhotoDeluxeBusiness.Image.1">
                  <p:embed/>
                  <p:pic>
                    <p:nvPicPr>
                      <p:cNvPr id="1028" name="Object 1026">
                        <a:extLst>
                          <a:ext uri="{FF2B5EF4-FFF2-40B4-BE49-F238E27FC236}">
                            <a16:creationId xmlns:a16="http://schemas.microsoft.com/office/drawing/2014/main" id="{C92043AE-AE5B-41D4-BB56-24B5D4C90E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4687" y="5784256"/>
                        <a:ext cx="3952003" cy="1150937"/>
                      </a:xfrm>
                      <a:prstGeom prst="rect">
                        <a:avLst/>
                      </a:prstGeom>
                      <a:noFill/>
                      <a:ln>
                        <a:noFill/>
                      </a:ln>
                      <a:effec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82658"/>
                                        </p:tgtEl>
                                        <p:attrNameLst>
                                          <p:attrName>style.visibility</p:attrName>
                                        </p:attrNameLst>
                                      </p:cBhvr>
                                      <p:to>
                                        <p:strVal val="visible"/>
                                      </p:to>
                                    </p:set>
                                    <p:animEffect transition="in" filter="wipe(up)">
                                      <p:cBhvr>
                                        <p:cTn id="7" dur="500"/>
                                        <p:tgtEl>
                                          <p:spTgt spid="5826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2662"/>
                                        </p:tgtEl>
                                        <p:attrNameLst>
                                          <p:attrName>style.visibility</p:attrName>
                                        </p:attrNameLst>
                                      </p:cBhvr>
                                      <p:to>
                                        <p:strVal val="visible"/>
                                      </p:to>
                                    </p:set>
                                    <p:animEffect transition="in" filter="fade">
                                      <p:cBhvr>
                                        <p:cTn id="10" dur="500"/>
                                        <p:tgtEl>
                                          <p:spTgt spid="58266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2664"/>
                                        </p:tgtEl>
                                        <p:attrNameLst>
                                          <p:attrName>style.visibility</p:attrName>
                                        </p:attrNameLst>
                                      </p:cBhvr>
                                      <p:to>
                                        <p:strVal val="visible"/>
                                      </p:to>
                                    </p:set>
                                    <p:animEffect transition="in" filter="fade">
                                      <p:cBhvr>
                                        <p:cTn id="15" dur="500"/>
                                        <p:tgtEl>
                                          <p:spTgt spid="5826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82663"/>
                                        </p:tgtEl>
                                        <p:attrNameLst>
                                          <p:attrName>style.visibility</p:attrName>
                                        </p:attrNameLst>
                                      </p:cBhvr>
                                      <p:to>
                                        <p:strVal val="visible"/>
                                      </p:to>
                                    </p:set>
                                    <p:animEffect transition="in" filter="fade">
                                      <p:cBhvr>
                                        <p:cTn id="20" dur="500"/>
                                        <p:tgtEl>
                                          <p:spTgt spid="58266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82666"/>
                                        </p:tgtEl>
                                        <p:attrNameLst>
                                          <p:attrName>style.visibility</p:attrName>
                                        </p:attrNameLst>
                                      </p:cBhvr>
                                      <p:to>
                                        <p:strVal val="visible"/>
                                      </p:to>
                                    </p:set>
                                    <p:animEffect transition="in" filter="fade">
                                      <p:cBhvr>
                                        <p:cTn id="25"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58" grpId="0" autoUpdateAnimBg="0"/>
      <p:bldP spid="582662" grpId="0"/>
      <p:bldP spid="582663" grpId="0"/>
      <p:bldP spid="582664" grpId="0"/>
      <p:bldP spid="58266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mage result for landlord">
            <a:extLst>
              <a:ext uri="{FF2B5EF4-FFF2-40B4-BE49-F238E27FC236}">
                <a16:creationId xmlns:a16="http://schemas.microsoft.com/office/drawing/2014/main" id="{3ECA1E23-47B6-4A8D-BCC1-DEE98B404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555" y="1899682"/>
            <a:ext cx="4825949" cy="3199814"/>
          </a:xfrm>
          <a:prstGeom prst="rect">
            <a:avLst/>
          </a:prstGeom>
          <a:noFill/>
          <a:effectLst>
            <a:outerShdw blurRad="50800" dist="38100" dir="5400000" sx="101000" sy="101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3682" name="Text Box 2">
            <a:extLst>
              <a:ext uri="{FF2B5EF4-FFF2-40B4-BE49-F238E27FC236}">
                <a16:creationId xmlns:a16="http://schemas.microsoft.com/office/drawing/2014/main" id="{9F0BA42E-4D2A-4EAC-A293-05A05FF92D49}"/>
              </a:ext>
            </a:extLst>
          </p:cNvPr>
          <p:cNvSpPr txBox="1">
            <a:spLocks noChangeArrowheads="1"/>
          </p:cNvSpPr>
          <p:nvPr/>
        </p:nvSpPr>
        <p:spPr bwMode="auto">
          <a:xfrm>
            <a:off x="2743200" y="258764"/>
            <a:ext cx="6781800" cy="923330"/>
          </a:xfrm>
          <a:prstGeom prst="rect">
            <a:avLst/>
          </a:prstGeom>
          <a:noFill/>
          <a:ln w="9525">
            <a:noFill/>
            <a:miter lim="800000"/>
            <a:headEnd/>
            <a:tailEnd/>
          </a:ln>
          <a:effectLst/>
        </p:spPr>
        <p:txBody>
          <a:bodyPr>
            <a:spAutoFit/>
          </a:bodyPr>
          <a:lstStyle/>
          <a:p>
            <a:pPr algn="ctr">
              <a:spcBef>
                <a:spcPct val="50000"/>
              </a:spcBef>
              <a:defRPr/>
            </a:pPr>
            <a:r>
              <a:rPr lang="en-US" sz="5400" b="1" dirty="0">
                <a:solidFill>
                  <a:schemeClr val="accent5">
                    <a:lumMod val="75000"/>
                  </a:schemeClr>
                </a:solidFill>
                <a:effectLst>
                  <a:outerShdw blurRad="38100" dist="38100" dir="2700000" algn="tl">
                    <a:srgbClr val="000000">
                      <a:alpha val="43137"/>
                    </a:srgbClr>
                  </a:outerShdw>
                </a:effectLst>
                <a:latin typeface="Franklin Gothic No.2" pitchFamily="34" charset="0"/>
              </a:rPr>
              <a:t>Landlord Obligations</a:t>
            </a:r>
          </a:p>
        </p:txBody>
      </p:sp>
      <p:sp>
        <p:nvSpPr>
          <p:cNvPr id="583683" name="Rectangle 3">
            <a:extLst>
              <a:ext uri="{FF2B5EF4-FFF2-40B4-BE49-F238E27FC236}">
                <a16:creationId xmlns:a16="http://schemas.microsoft.com/office/drawing/2014/main" id="{9428FE95-A908-4822-9ECA-901887609486}"/>
              </a:ext>
            </a:extLst>
          </p:cNvPr>
          <p:cNvSpPr>
            <a:spLocks noChangeArrowheads="1"/>
          </p:cNvSpPr>
          <p:nvPr/>
        </p:nvSpPr>
        <p:spPr bwMode="auto">
          <a:xfrm>
            <a:off x="703059" y="1241889"/>
            <a:ext cx="95081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buFontTx/>
              <a:buAutoNum type="arabicPeriod"/>
            </a:pP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Perform all management and rental functions for the unit</a:t>
            </a:r>
            <a:endParaRPr kumimoji="1" lang="en-US" altLang="en-US" sz="2000" dirty="0">
              <a:effectLst>
                <a:outerShdw blurRad="38100" dist="38100" dir="2700000" algn="tl">
                  <a:srgbClr val="000000">
                    <a:alpha val="43137"/>
                  </a:srgbClr>
                </a:outerShdw>
              </a:effectLst>
              <a:latin typeface="Segoe Print" panose="02000600000000000000" pitchFamily="2" charset="0"/>
            </a:endParaRPr>
          </a:p>
        </p:txBody>
      </p:sp>
      <p:sp>
        <p:nvSpPr>
          <p:cNvPr id="583685" name="Rectangle 5">
            <a:extLst>
              <a:ext uri="{FF2B5EF4-FFF2-40B4-BE49-F238E27FC236}">
                <a16:creationId xmlns:a16="http://schemas.microsoft.com/office/drawing/2014/main" id="{EA98ACA5-360E-4238-8C94-B9864B2BD3F5}"/>
              </a:ext>
            </a:extLst>
          </p:cNvPr>
          <p:cNvSpPr>
            <a:spLocks noChangeArrowheads="1"/>
          </p:cNvSpPr>
          <p:nvPr/>
        </p:nvSpPr>
        <p:spPr bwMode="auto">
          <a:xfrm>
            <a:off x="703059" y="2144992"/>
            <a:ext cx="5187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2.  Participant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screening and selection</a:t>
            </a:r>
          </a:p>
        </p:txBody>
      </p:sp>
      <p:sp>
        <p:nvSpPr>
          <p:cNvPr id="583686" name="Rectangle 6">
            <a:extLst>
              <a:ext uri="{FF2B5EF4-FFF2-40B4-BE49-F238E27FC236}">
                <a16:creationId xmlns:a16="http://schemas.microsoft.com/office/drawing/2014/main" id="{045C373A-3DD7-486E-8D98-96F1902223AF}"/>
              </a:ext>
            </a:extLst>
          </p:cNvPr>
          <p:cNvSpPr>
            <a:spLocks noChangeArrowheads="1"/>
          </p:cNvSpPr>
          <p:nvPr/>
        </p:nvSpPr>
        <p:spPr bwMode="auto">
          <a:xfrm>
            <a:off x="703059" y="3172620"/>
            <a:ext cx="38042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3.  Collect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security deposits</a:t>
            </a:r>
          </a:p>
        </p:txBody>
      </p:sp>
      <p:sp>
        <p:nvSpPr>
          <p:cNvPr id="583687" name="Rectangle 7">
            <a:extLst>
              <a:ext uri="{FF2B5EF4-FFF2-40B4-BE49-F238E27FC236}">
                <a16:creationId xmlns:a16="http://schemas.microsoft.com/office/drawing/2014/main" id="{C447489C-450D-475F-B316-8730E727A8C9}"/>
              </a:ext>
            </a:extLst>
          </p:cNvPr>
          <p:cNvSpPr>
            <a:spLocks noChangeArrowheads="1"/>
          </p:cNvSpPr>
          <p:nvPr/>
        </p:nvSpPr>
        <p:spPr bwMode="auto">
          <a:xfrm>
            <a:off x="703058" y="5240939"/>
            <a:ext cx="650130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5.  Collecting participant share of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rent</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and other tenant charges for damage to the unit whenever appropriate.</a:t>
            </a:r>
          </a:p>
        </p:txBody>
      </p:sp>
      <p:sp>
        <p:nvSpPr>
          <p:cNvPr id="583688" name="Rectangle 8">
            <a:extLst>
              <a:ext uri="{FF2B5EF4-FFF2-40B4-BE49-F238E27FC236}">
                <a16:creationId xmlns:a16="http://schemas.microsoft.com/office/drawing/2014/main" id="{56E6AF0D-2747-4EE4-B62E-4EF66BB3C374}"/>
              </a:ext>
            </a:extLst>
          </p:cNvPr>
          <p:cNvSpPr>
            <a:spLocks noChangeArrowheads="1"/>
          </p:cNvSpPr>
          <p:nvPr/>
        </p:nvSpPr>
        <p:spPr bwMode="auto">
          <a:xfrm>
            <a:off x="703059" y="4207407"/>
            <a:ext cx="60805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kumimoji="1" lang="en-US" altLang="en-US" sz="2000" dirty="0">
                <a:effectLst>
                  <a:outerShdw blurRad="38100" dist="38100" dir="2700000" algn="tl">
                    <a:srgbClr val="000000">
                      <a:alpha val="43137"/>
                    </a:srgbClr>
                  </a:outerShdw>
                </a:effectLst>
                <a:latin typeface="+mj-lt"/>
                <a:cs typeface="Times New Roman" panose="02020603050405020304" pitchFamily="18" charset="0"/>
              </a:rPr>
              <a:t>4.  </a:t>
            </a:r>
            <a:r>
              <a:rPr kumimoji="1" lang="en-US" alt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Prepare lease agreement </a:t>
            </a:r>
            <a:r>
              <a:rPr kumimoji="1" lang="en-US" altLang="en-US" sz="2000" dirty="0">
                <a:effectLst>
                  <a:outerShdw blurRad="38100" dist="38100" dir="2700000" algn="tl">
                    <a:srgbClr val="000000">
                      <a:alpha val="43137"/>
                    </a:srgbClr>
                  </a:outerShdw>
                </a:effectLst>
                <a:latin typeface="+mj-lt"/>
                <a:cs typeface="Times New Roman" panose="02020603050405020304" pitchFamily="18" charset="0"/>
              </a:rPr>
              <a:t>with the family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decel="50000" fill="hold">
                                          <p:stCondLst>
                                            <p:cond delay="0"/>
                                          </p:stCondLst>
                                        </p:cTn>
                                        <p:tgtEl>
                                          <p:spTgt spid="3277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277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2770"/>
                                        </p:tgtEl>
                                        <p:attrNameLst>
                                          <p:attrName>ppt_w</p:attrName>
                                        </p:attrNameLst>
                                      </p:cBhvr>
                                      <p:tavLst>
                                        <p:tav tm="0">
                                          <p:val>
                                            <p:strVal val="#ppt_w*.05"/>
                                          </p:val>
                                        </p:tav>
                                        <p:tav tm="100000">
                                          <p:val>
                                            <p:strVal val="#ppt_w"/>
                                          </p:val>
                                        </p:tav>
                                      </p:tavLst>
                                    </p:anim>
                                    <p:anim calcmode="lin" valueType="num">
                                      <p:cBhvr>
                                        <p:cTn id="10" dur="1000" fill="hold"/>
                                        <p:tgtEl>
                                          <p:spTgt spid="3277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277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277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277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2770"/>
                                        </p:tgtEl>
                                      </p:cBhvr>
                                    </p:animEffect>
                                  </p:childTnLst>
                                </p:cTn>
                              </p:par>
                            </p:childTnLst>
                          </p:cTn>
                        </p:par>
                        <p:par>
                          <p:cTn id="15" fill="hold">
                            <p:stCondLst>
                              <p:cond delay="1000"/>
                            </p:stCondLst>
                            <p:childTnLst>
                              <p:par>
                                <p:cTn id="16" presetID="17" presetClass="entr" presetSubtype="2" fill="hold" grpId="0" nodeType="afterEffect">
                                  <p:stCondLst>
                                    <p:cond delay="0"/>
                                  </p:stCondLst>
                                  <p:childTnLst>
                                    <p:set>
                                      <p:cBhvr>
                                        <p:cTn id="17" dur="1" fill="hold">
                                          <p:stCondLst>
                                            <p:cond delay="0"/>
                                          </p:stCondLst>
                                        </p:cTn>
                                        <p:tgtEl>
                                          <p:spTgt spid="583682"/>
                                        </p:tgtEl>
                                        <p:attrNameLst>
                                          <p:attrName>style.visibility</p:attrName>
                                        </p:attrNameLst>
                                      </p:cBhvr>
                                      <p:to>
                                        <p:strVal val="visible"/>
                                      </p:to>
                                    </p:set>
                                    <p:anim calcmode="lin" valueType="num">
                                      <p:cBhvr>
                                        <p:cTn id="18" dur="500" fill="hold"/>
                                        <p:tgtEl>
                                          <p:spTgt spid="583682"/>
                                        </p:tgtEl>
                                        <p:attrNameLst>
                                          <p:attrName>ppt_x</p:attrName>
                                        </p:attrNameLst>
                                      </p:cBhvr>
                                      <p:tavLst>
                                        <p:tav tm="0">
                                          <p:val>
                                            <p:strVal val="#ppt_x+#ppt_w/2"/>
                                          </p:val>
                                        </p:tav>
                                        <p:tav tm="100000">
                                          <p:val>
                                            <p:strVal val="#ppt_x"/>
                                          </p:val>
                                        </p:tav>
                                      </p:tavLst>
                                    </p:anim>
                                    <p:anim calcmode="lin" valueType="num">
                                      <p:cBhvr>
                                        <p:cTn id="19" dur="500" fill="hold"/>
                                        <p:tgtEl>
                                          <p:spTgt spid="583682"/>
                                        </p:tgtEl>
                                        <p:attrNameLst>
                                          <p:attrName>ppt_y</p:attrName>
                                        </p:attrNameLst>
                                      </p:cBhvr>
                                      <p:tavLst>
                                        <p:tav tm="0">
                                          <p:val>
                                            <p:strVal val="#ppt_y"/>
                                          </p:val>
                                        </p:tav>
                                        <p:tav tm="100000">
                                          <p:val>
                                            <p:strVal val="#ppt_y"/>
                                          </p:val>
                                        </p:tav>
                                      </p:tavLst>
                                    </p:anim>
                                    <p:anim calcmode="lin" valueType="num">
                                      <p:cBhvr>
                                        <p:cTn id="20" dur="500" fill="hold"/>
                                        <p:tgtEl>
                                          <p:spTgt spid="583682"/>
                                        </p:tgtEl>
                                        <p:attrNameLst>
                                          <p:attrName>ppt_w</p:attrName>
                                        </p:attrNameLst>
                                      </p:cBhvr>
                                      <p:tavLst>
                                        <p:tav tm="0">
                                          <p:val>
                                            <p:fltVal val="0"/>
                                          </p:val>
                                        </p:tav>
                                        <p:tav tm="100000">
                                          <p:val>
                                            <p:strVal val="#ppt_w"/>
                                          </p:val>
                                        </p:tav>
                                      </p:tavLst>
                                    </p:anim>
                                    <p:anim calcmode="lin" valueType="num">
                                      <p:cBhvr>
                                        <p:cTn id="21" dur="500" fill="hold"/>
                                        <p:tgtEl>
                                          <p:spTgt spid="583682"/>
                                        </p:tgtEl>
                                        <p:attrNameLst>
                                          <p:attrName>ppt_h</p:attrName>
                                        </p:attrNameLst>
                                      </p:cBhvr>
                                      <p:tavLst>
                                        <p:tav tm="0">
                                          <p:val>
                                            <p:strVal val="#ppt_h"/>
                                          </p:val>
                                        </p:tav>
                                        <p:tav tm="100000">
                                          <p:val>
                                            <p:strVal val="#ppt_h"/>
                                          </p:val>
                                        </p:tav>
                                      </p:tavLst>
                                    </p:anim>
                                  </p:childTnLst>
                                </p:cTn>
                              </p:par>
                              <p:par>
                                <p:cTn id="22" presetID="17" presetClass="entr" presetSubtype="8" fill="hold" grpId="0" nodeType="withEffect">
                                  <p:stCondLst>
                                    <p:cond delay="0"/>
                                  </p:stCondLst>
                                  <p:childTnLst>
                                    <p:set>
                                      <p:cBhvr>
                                        <p:cTn id="23" dur="1" fill="hold">
                                          <p:stCondLst>
                                            <p:cond delay="0"/>
                                          </p:stCondLst>
                                        </p:cTn>
                                        <p:tgtEl>
                                          <p:spTgt spid="583683"/>
                                        </p:tgtEl>
                                        <p:attrNameLst>
                                          <p:attrName>style.visibility</p:attrName>
                                        </p:attrNameLst>
                                      </p:cBhvr>
                                      <p:to>
                                        <p:strVal val="visible"/>
                                      </p:to>
                                    </p:set>
                                    <p:anim calcmode="lin" valueType="num">
                                      <p:cBhvr>
                                        <p:cTn id="24" dur="500" fill="hold"/>
                                        <p:tgtEl>
                                          <p:spTgt spid="583683"/>
                                        </p:tgtEl>
                                        <p:attrNameLst>
                                          <p:attrName>ppt_x</p:attrName>
                                        </p:attrNameLst>
                                      </p:cBhvr>
                                      <p:tavLst>
                                        <p:tav tm="0">
                                          <p:val>
                                            <p:strVal val="#ppt_x-#ppt_w/2"/>
                                          </p:val>
                                        </p:tav>
                                        <p:tav tm="100000">
                                          <p:val>
                                            <p:strVal val="#ppt_x"/>
                                          </p:val>
                                        </p:tav>
                                      </p:tavLst>
                                    </p:anim>
                                    <p:anim calcmode="lin" valueType="num">
                                      <p:cBhvr>
                                        <p:cTn id="25" dur="500" fill="hold"/>
                                        <p:tgtEl>
                                          <p:spTgt spid="583683"/>
                                        </p:tgtEl>
                                        <p:attrNameLst>
                                          <p:attrName>ppt_y</p:attrName>
                                        </p:attrNameLst>
                                      </p:cBhvr>
                                      <p:tavLst>
                                        <p:tav tm="0">
                                          <p:val>
                                            <p:strVal val="#ppt_y"/>
                                          </p:val>
                                        </p:tav>
                                        <p:tav tm="100000">
                                          <p:val>
                                            <p:strVal val="#ppt_y"/>
                                          </p:val>
                                        </p:tav>
                                      </p:tavLst>
                                    </p:anim>
                                    <p:anim calcmode="lin" valueType="num">
                                      <p:cBhvr>
                                        <p:cTn id="26" dur="500" fill="hold"/>
                                        <p:tgtEl>
                                          <p:spTgt spid="583683"/>
                                        </p:tgtEl>
                                        <p:attrNameLst>
                                          <p:attrName>ppt_w</p:attrName>
                                        </p:attrNameLst>
                                      </p:cBhvr>
                                      <p:tavLst>
                                        <p:tav tm="0">
                                          <p:val>
                                            <p:fltVal val="0"/>
                                          </p:val>
                                        </p:tav>
                                        <p:tav tm="100000">
                                          <p:val>
                                            <p:strVal val="#ppt_w"/>
                                          </p:val>
                                        </p:tav>
                                      </p:tavLst>
                                    </p:anim>
                                    <p:anim calcmode="lin" valueType="num">
                                      <p:cBhvr>
                                        <p:cTn id="27" dur="500" fill="hold"/>
                                        <p:tgtEl>
                                          <p:spTgt spid="583683"/>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583685"/>
                                        </p:tgtEl>
                                        <p:attrNameLst>
                                          <p:attrName>style.visibility</p:attrName>
                                        </p:attrNameLst>
                                      </p:cBhvr>
                                      <p:to>
                                        <p:strVal val="visible"/>
                                      </p:to>
                                    </p:set>
                                    <p:anim calcmode="lin" valueType="num">
                                      <p:cBhvr>
                                        <p:cTn id="32" dur="500" fill="hold"/>
                                        <p:tgtEl>
                                          <p:spTgt spid="583685"/>
                                        </p:tgtEl>
                                        <p:attrNameLst>
                                          <p:attrName>ppt_x</p:attrName>
                                        </p:attrNameLst>
                                      </p:cBhvr>
                                      <p:tavLst>
                                        <p:tav tm="0">
                                          <p:val>
                                            <p:strVal val="#ppt_x-#ppt_w/2"/>
                                          </p:val>
                                        </p:tav>
                                        <p:tav tm="100000">
                                          <p:val>
                                            <p:strVal val="#ppt_x"/>
                                          </p:val>
                                        </p:tav>
                                      </p:tavLst>
                                    </p:anim>
                                    <p:anim calcmode="lin" valueType="num">
                                      <p:cBhvr>
                                        <p:cTn id="33" dur="500" fill="hold"/>
                                        <p:tgtEl>
                                          <p:spTgt spid="583685"/>
                                        </p:tgtEl>
                                        <p:attrNameLst>
                                          <p:attrName>ppt_y</p:attrName>
                                        </p:attrNameLst>
                                      </p:cBhvr>
                                      <p:tavLst>
                                        <p:tav tm="0">
                                          <p:val>
                                            <p:strVal val="#ppt_y"/>
                                          </p:val>
                                        </p:tav>
                                        <p:tav tm="100000">
                                          <p:val>
                                            <p:strVal val="#ppt_y"/>
                                          </p:val>
                                        </p:tav>
                                      </p:tavLst>
                                    </p:anim>
                                    <p:anim calcmode="lin" valueType="num">
                                      <p:cBhvr>
                                        <p:cTn id="34" dur="500" fill="hold"/>
                                        <p:tgtEl>
                                          <p:spTgt spid="583685"/>
                                        </p:tgtEl>
                                        <p:attrNameLst>
                                          <p:attrName>ppt_w</p:attrName>
                                        </p:attrNameLst>
                                      </p:cBhvr>
                                      <p:tavLst>
                                        <p:tav tm="0">
                                          <p:val>
                                            <p:fltVal val="0"/>
                                          </p:val>
                                        </p:tav>
                                        <p:tav tm="100000">
                                          <p:val>
                                            <p:strVal val="#ppt_w"/>
                                          </p:val>
                                        </p:tav>
                                      </p:tavLst>
                                    </p:anim>
                                    <p:anim calcmode="lin" valueType="num">
                                      <p:cBhvr>
                                        <p:cTn id="35" dur="500" fill="hold"/>
                                        <p:tgtEl>
                                          <p:spTgt spid="583685"/>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583686"/>
                                        </p:tgtEl>
                                        <p:attrNameLst>
                                          <p:attrName>style.visibility</p:attrName>
                                        </p:attrNameLst>
                                      </p:cBhvr>
                                      <p:to>
                                        <p:strVal val="visible"/>
                                      </p:to>
                                    </p:set>
                                    <p:anim calcmode="lin" valueType="num">
                                      <p:cBhvr>
                                        <p:cTn id="40" dur="500" fill="hold"/>
                                        <p:tgtEl>
                                          <p:spTgt spid="583686"/>
                                        </p:tgtEl>
                                        <p:attrNameLst>
                                          <p:attrName>ppt_x</p:attrName>
                                        </p:attrNameLst>
                                      </p:cBhvr>
                                      <p:tavLst>
                                        <p:tav tm="0">
                                          <p:val>
                                            <p:strVal val="#ppt_x-#ppt_w/2"/>
                                          </p:val>
                                        </p:tav>
                                        <p:tav tm="100000">
                                          <p:val>
                                            <p:strVal val="#ppt_x"/>
                                          </p:val>
                                        </p:tav>
                                      </p:tavLst>
                                    </p:anim>
                                    <p:anim calcmode="lin" valueType="num">
                                      <p:cBhvr>
                                        <p:cTn id="41" dur="500" fill="hold"/>
                                        <p:tgtEl>
                                          <p:spTgt spid="583686"/>
                                        </p:tgtEl>
                                        <p:attrNameLst>
                                          <p:attrName>ppt_y</p:attrName>
                                        </p:attrNameLst>
                                      </p:cBhvr>
                                      <p:tavLst>
                                        <p:tav tm="0">
                                          <p:val>
                                            <p:strVal val="#ppt_y"/>
                                          </p:val>
                                        </p:tav>
                                        <p:tav tm="100000">
                                          <p:val>
                                            <p:strVal val="#ppt_y"/>
                                          </p:val>
                                        </p:tav>
                                      </p:tavLst>
                                    </p:anim>
                                    <p:anim calcmode="lin" valueType="num">
                                      <p:cBhvr>
                                        <p:cTn id="42" dur="500" fill="hold"/>
                                        <p:tgtEl>
                                          <p:spTgt spid="583686"/>
                                        </p:tgtEl>
                                        <p:attrNameLst>
                                          <p:attrName>ppt_w</p:attrName>
                                        </p:attrNameLst>
                                      </p:cBhvr>
                                      <p:tavLst>
                                        <p:tav tm="0">
                                          <p:val>
                                            <p:fltVal val="0"/>
                                          </p:val>
                                        </p:tav>
                                        <p:tav tm="100000">
                                          <p:val>
                                            <p:strVal val="#ppt_w"/>
                                          </p:val>
                                        </p:tav>
                                      </p:tavLst>
                                    </p:anim>
                                    <p:anim calcmode="lin" valueType="num">
                                      <p:cBhvr>
                                        <p:cTn id="43" dur="500" fill="hold"/>
                                        <p:tgtEl>
                                          <p:spTgt spid="583686"/>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7" presetClass="entr" presetSubtype="8" fill="hold" grpId="0" nodeType="clickEffect">
                                  <p:stCondLst>
                                    <p:cond delay="0"/>
                                  </p:stCondLst>
                                  <p:childTnLst>
                                    <p:set>
                                      <p:cBhvr>
                                        <p:cTn id="47" dur="1" fill="hold">
                                          <p:stCondLst>
                                            <p:cond delay="0"/>
                                          </p:stCondLst>
                                        </p:cTn>
                                        <p:tgtEl>
                                          <p:spTgt spid="583688"/>
                                        </p:tgtEl>
                                        <p:attrNameLst>
                                          <p:attrName>style.visibility</p:attrName>
                                        </p:attrNameLst>
                                      </p:cBhvr>
                                      <p:to>
                                        <p:strVal val="visible"/>
                                      </p:to>
                                    </p:set>
                                    <p:anim calcmode="lin" valueType="num">
                                      <p:cBhvr>
                                        <p:cTn id="48" dur="500" fill="hold"/>
                                        <p:tgtEl>
                                          <p:spTgt spid="583688"/>
                                        </p:tgtEl>
                                        <p:attrNameLst>
                                          <p:attrName>ppt_x</p:attrName>
                                        </p:attrNameLst>
                                      </p:cBhvr>
                                      <p:tavLst>
                                        <p:tav tm="0">
                                          <p:val>
                                            <p:strVal val="#ppt_x-#ppt_w/2"/>
                                          </p:val>
                                        </p:tav>
                                        <p:tav tm="100000">
                                          <p:val>
                                            <p:strVal val="#ppt_x"/>
                                          </p:val>
                                        </p:tav>
                                      </p:tavLst>
                                    </p:anim>
                                    <p:anim calcmode="lin" valueType="num">
                                      <p:cBhvr>
                                        <p:cTn id="49" dur="500" fill="hold"/>
                                        <p:tgtEl>
                                          <p:spTgt spid="583688"/>
                                        </p:tgtEl>
                                        <p:attrNameLst>
                                          <p:attrName>ppt_y</p:attrName>
                                        </p:attrNameLst>
                                      </p:cBhvr>
                                      <p:tavLst>
                                        <p:tav tm="0">
                                          <p:val>
                                            <p:strVal val="#ppt_y"/>
                                          </p:val>
                                        </p:tav>
                                        <p:tav tm="100000">
                                          <p:val>
                                            <p:strVal val="#ppt_y"/>
                                          </p:val>
                                        </p:tav>
                                      </p:tavLst>
                                    </p:anim>
                                    <p:anim calcmode="lin" valueType="num">
                                      <p:cBhvr>
                                        <p:cTn id="50" dur="500" fill="hold"/>
                                        <p:tgtEl>
                                          <p:spTgt spid="583688"/>
                                        </p:tgtEl>
                                        <p:attrNameLst>
                                          <p:attrName>ppt_w</p:attrName>
                                        </p:attrNameLst>
                                      </p:cBhvr>
                                      <p:tavLst>
                                        <p:tav tm="0">
                                          <p:val>
                                            <p:fltVal val="0"/>
                                          </p:val>
                                        </p:tav>
                                        <p:tav tm="100000">
                                          <p:val>
                                            <p:strVal val="#ppt_w"/>
                                          </p:val>
                                        </p:tav>
                                      </p:tavLst>
                                    </p:anim>
                                    <p:anim calcmode="lin" valueType="num">
                                      <p:cBhvr>
                                        <p:cTn id="51" dur="500" fill="hold"/>
                                        <p:tgtEl>
                                          <p:spTgt spid="583688"/>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8" fill="hold" grpId="0" nodeType="clickEffect">
                                  <p:stCondLst>
                                    <p:cond delay="0"/>
                                  </p:stCondLst>
                                  <p:childTnLst>
                                    <p:set>
                                      <p:cBhvr>
                                        <p:cTn id="55" dur="1" fill="hold">
                                          <p:stCondLst>
                                            <p:cond delay="0"/>
                                          </p:stCondLst>
                                        </p:cTn>
                                        <p:tgtEl>
                                          <p:spTgt spid="583687"/>
                                        </p:tgtEl>
                                        <p:attrNameLst>
                                          <p:attrName>style.visibility</p:attrName>
                                        </p:attrNameLst>
                                      </p:cBhvr>
                                      <p:to>
                                        <p:strVal val="visible"/>
                                      </p:to>
                                    </p:set>
                                    <p:anim calcmode="lin" valueType="num">
                                      <p:cBhvr>
                                        <p:cTn id="56" dur="500" fill="hold"/>
                                        <p:tgtEl>
                                          <p:spTgt spid="583687"/>
                                        </p:tgtEl>
                                        <p:attrNameLst>
                                          <p:attrName>ppt_x</p:attrName>
                                        </p:attrNameLst>
                                      </p:cBhvr>
                                      <p:tavLst>
                                        <p:tav tm="0">
                                          <p:val>
                                            <p:strVal val="#ppt_x-#ppt_w/2"/>
                                          </p:val>
                                        </p:tav>
                                        <p:tav tm="100000">
                                          <p:val>
                                            <p:strVal val="#ppt_x"/>
                                          </p:val>
                                        </p:tav>
                                      </p:tavLst>
                                    </p:anim>
                                    <p:anim calcmode="lin" valueType="num">
                                      <p:cBhvr>
                                        <p:cTn id="57" dur="500" fill="hold"/>
                                        <p:tgtEl>
                                          <p:spTgt spid="583687"/>
                                        </p:tgtEl>
                                        <p:attrNameLst>
                                          <p:attrName>ppt_y</p:attrName>
                                        </p:attrNameLst>
                                      </p:cBhvr>
                                      <p:tavLst>
                                        <p:tav tm="0">
                                          <p:val>
                                            <p:strVal val="#ppt_y"/>
                                          </p:val>
                                        </p:tav>
                                        <p:tav tm="100000">
                                          <p:val>
                                            <p:strVal val="#ppt_y"/>
                                          </p:val>
                                        </p:tav>
                                      </p:tavLst>
                                    </p:anim>
                                    <p:anim calcmode="lin" valueType="num">
                                      <p:cBhvr>
                                        <p:cTn id="58" dur="500" fill="hold"/>
                                        <p:tgtEl>
                                          <p:spTgt spid="583687"/>
                                        </p:tgtEl>
                                        <p:attrNameLst>
                                          <p:attrName>ppt_w</p:attrName>
                                        </p:attrNameLst>
                                      </p:cBhvr>
                                      <p:tavLst>
                                        <p:tav tm="0">
                                          <p:val>
                                            <p:fltVal val="0"/>
                                          </p:val>
                                        </p:tav>
                                        <p:tav tm="100000">
                                          <p:val>
                                            <p:strVal val="#ppt_w"/>
                                          </p:val>
                                        </p:tav>
                                      </p:tavLst>
                                    </p:anim>
                                    <p:anim calcmode="lin" valueType="num">
                                      <p:cBhvr>
                                        <p:cTn id="59" dur="500" fill="hold"/>
                                        <p:tgtEl>
                                          <p:spTgt spid="5836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2" grpId="0" autoUpdateAnimBg="0"/>
      <p:bldP spid="583683" grpId="0" autoUpdateAnimBg="0"/>
      <p:bldP spid="583685" grpId="0" autoUpdateAnimBg="0"/>
      <p:bldP spid="583686" grpId="0" autoUpdateAnimBg="0"/>
      <p:bldP spid="583687" grpId="0" autoUpdateAnimBg="0"/>
      <p:bldP spid="58368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Text Box 2">
            <a:extLst>
              <a:ext uri="{FF2B5EF4-FFF2-40B4-BE49-F238E27FC236}">
                <a16:creationId xmlns:a16="http://schemas.microsoft.com/office/drawing/2014/main" id="{1A9BD586-BEEC-4BCA-BBD5-D16B80997F29}"/>
              </a:ext>
            </a:extLst>
          </p:cNvPr>
          <p:cNvSpPr txBox="1">
            <a:spLocks noChangeArrowheads="1"/>
          </p:cNvSpPr>
          <p:nvPr/>
        </p:nvSpPr>
        <p:spPr bwMode="auto">
          <a:xfrm>
            <a:off x="1191485" y="5340932"/>
            <a:ext cx="6172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12. Provide </a:t>
            </a:r>
            <a:r>
              <a:rPr lang="en-US" altLang="en-US" sz="2000" i="1" u="sng"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reasonable</a:t>
            </a:r>
            <a:r>
              <a:rPr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accommodations</a:t>
            </a: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when requested.</a:t>
            </a:r>
            <a:endParaRPr lang="en-US" altLang="en-US" sz="2000" dirty="0">
              <a:effectLst>
                <a:outerShdw blurRad="38100" dist="38100" dir="2700000" algn="tl">
                  <a:srgbClr val="000000">
                    <a:alpha val="43137"/>
                  </a:srgbClr>
                </a:outerShdw>
              </a:effectLst>
              <a:latin typeface="Segoe Print" panose="02000600000000000000" pitchFamily="2" charset="0"/>
            </a:endParaRPr>
          </a:p>
        </p:txBody>
      </p:sp>
      <p:sp>
        <p:nvSpPr>
          <p:cNvPr id="584708" name="Rectangle 4">
            <a:extLst>
              <a:ext uri="{FF2B5EF4-FFF2-40B4-BE49-F238E27FC236}">
                <a16:creationId xmlns:a16="http://schemas.microsoft.com/office/drawing/2014/main" id="{E4D3BBAE-AA84-41D1-97F2-D2B0A87E8B16}"/>
              </a:ext>
            </a:extLst>
          </p:cNvPr>
          <p:cNvSpPr>
            <a:spLocks noChangeArrowheads="1"/>
          </p:cNvSpPr>
          <p:nvPr/>
        </p:nvSpPr>
        <p:spPr bwMode="auto">
          <a:xfrm>
            <a:off x="1205341" y="1475515"/>
            <a:ext cx="95093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6.  Provide maintenance for your home in accordance with Housing Quality Standards (HQS).</a:t>
            </a:r>
          </a:p>
        </p:txBody>
      </p:sp>
      <p:sp>
        <p:nvSpPr>
          <p:cNvPr id="584709" name="Rectangle 5">
            <a:extLst>
              <a:ext uri="{FF2B5EF4-FFF2-40B4-BE49-F238E27FC236}">
                <a16:creationId xmlns:a16="http://schemas.microsoft.com/office/drawing/2014/main" id="{85FC3F1F-E4A4-4C99-AEA8-9750D822DE71}"/>
              </a:ext>
            </a:extLst>
          </p:cNvPr>
          <p:cNvSpPr>
            <a:spLocks noChangeArrowheads="1"/>
          </p:cNvSpPr>
          <p:nvPr/>
        </p:nvSpPr>
        <p:spPr bwMode="auto">
          <a:xfrm>
            <a:off x="1191484" y="2216732"/>
            <a:ext cx="97813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7.  Provide information to the family, on the status of </a:t>
            </a:r>
            <a:r>
              <a:rPr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lead-based paint in the unit.</a:t>
            </a:r>
          </a:p>
        </p:txBody>
      </p:sp>
      <p:sp>
        <p:nvSpPr>
          <p:cNvPr id="584711" name="Rectangle 7">
            <a:extLst>
              <a:ext uri="{FF2B5EF4-FFF2-40B4-BE49-F238E27FC236}">
                <a16:creationId xmlns:a16="http://schemas.microsoft.com/office/drawing/2014/main" id="{514731A3-9421-46C8-BACE-CAE9B201EFF3}"/>
              </a:ext>
            </a:extLst>
          </p:cNvPr>
          <p:cNvSpPr>
            <a:spLocks noChangeArrowheads="1"/>
          </p:cNvSpPr>
          <p:nvPr/>
        </p:nvSpPr>
        <p:spPr bwMode="auto">
          <a:xfrm>
            <a:off x="1191485" y="3131131"/>
            <a:ext cx="84232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8.  Comply with </a:t>
            </a:r>
            <a:r>
              <a:rPr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Equal-Opportunity </a:t>
            </a: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requirements.</a:t>
            </a:r>
          </a:p>
        </p:txBody>
      </p:sp>
      <p:sp>
        <p:nvSpPr>
          <p:cNvPr id="584712" name="Rectangle 8">
            <a:extLst>
              <a:ext uri="{FF2B5EF4-FFF2-40B4-BE49-F238E27FC236}">
                <a16:creationId xmlns:a16="http://schemas.microsoft.com/office/drawing/2014/main" id="{15764C29-7991-479C-98CF-5A9CB1CF39D3}"/>
              </a:ext>
            </a:extLst>
          </p:cNvPr>
          <p:cNvSpPr>
            <a:spLocks noChangeArrowheads="1"/>
          </p:cNvSpPr>
          <p:nvPr/>
        </p:nvSpPr>
        <p:spPr bwMode="auto">
          <a:xfrm>
            <a:off x="1191484" y="3664531"/>
            <a:ext cx="103493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9.  Comply with the Housing Assistance Payments </a:t>
            </a:r>
            <a:r>
              <a:rPr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(HAP) Contract</a:t>
            </a: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a:t>
            </a:r>
          </a:p>
        </p:txBody>
      </p:sp>
      <p:sp>
        <p:nvSpPr>
          <p:cNvPr id="584713" name="Rectangle 9">
            <a:extLst>
              <a:ext uri="{FF2B5EF4-FFF2-40B4-BE49-F238E27FC236}">
                <a16:creationId xmlns:a16="http://schemas.microsoft.com/office/drawing/2014/main" id="{A0A544BC-72B6-4C7D-A671-37D210700707}"/>
              </a:ext>
            </a:extLst>
          </p:cNvPr>
          <p:cNvSpPr>
            <a:spLocks noChangeArrowheads="1"/>
          </p:cNvSpPr>
          <p:nvPr/>
        </p:nvSpPr>
        <p:spPr bwMode="auto">
          <a:xfrm>
            <a:off x="1191485" y="4197931"/>
            <a:ext cx="31774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10.  </a:t>
            </a:r>
            <a:r>
              <a:rPr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Enforce the Lease.</a:t>
            </a:r>
          </a:p>
        </p:txBody>
      </p:sp>
      <p:sp>
        <p:nvSpPr>
          <p:cNvPr id="584714" name="Rectangle 10">
            <a:extLst>
              <a:ext uri="{FF2B5EF4-FFF2-40B4-BE49-F238E27FC236}">
                <a16:creationId xmlns:a16="http://schemas.microsoft.com/office/drawing/2014/main" id="{47DFBFC4-8F0B-4D25-B7B0-5BF4ACBBF682}"/>
              </a:ext>
            </a:extLst>
          </p:cNvPr>
          <p:cNvSpPr>
            <a:spLocks noChangeArrowheads="1"/>
          </p:cNvSpPr>
          <p:nvPr/>
        </p:nvSpPr>
        <p:spPr bwMode="auto">
          <a:xfrm>
            <a:off x="1191486" y="4807531"/>
            <a:ext cx="6595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11.  Pay for </a:t>
            </a:r>
            <a:r>
              <a:rPr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owner supplied </a:t>
            </a: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utilities and services.</a:t>
            </a:r>
          </a:p>
        </p:txBody>
      </p:sp>
      <p:sp>
        <p:nvSpPr>
          <p:cNvPr id="584718" name="Text Box 14">
            <a:extLst>
              <a:ext uri="{FF2B5EF4-FFF2-40B4-BE49-F238E27FC236}">
                <a16:creationId xmlns:a16="http://schemas.microsoft.com/office/drawing/2014/main" id="{B808A265-928A-40DF-92E1-8E3C49D5272C}"/>
              </a:ext>
            </a:extLst>
          </p:cNvPr>
          <p:cNvSpPr txBox="1">
            <a:spLocks noChangeArrowheads="1"/>
          </p:cNvSpPr>
          <p:nvPr/>
        </p:nvSpPr>
        <p:spPr bwMode="auto">
          <a:xfrm>
            <a:off x="2860964" y="219670"/>
            <a:ext cx="6470072" cy="923330"/>
          </a:xfrm>
          <a:prstGeom prst="rect">
            <a:avLst/>
          </a:prstGeom>
          <a:noFill/>
          <a:ln w="9525">
            <a:noFill/>
            <a:miter lim="800000"/>
            <a:headEnd/>
            <a:tailEnd/>
          </a:ln>
          <a:effectLst/>
        </p:spPr>
        <p:txBody>
          <a:bodyPr wrap="square">
            <a:spAutoFit/>
          </a:bodyPr>
          <a:lstStyle/>
          <a:p>
            <a:pPr algn="ctr">
              <a:spcBef>
                <a:spcPct val="50000"/>
              </a:spcBef>
              <a:defRPr/>
            </a:pPr>
            <a:r>
              <a:rPr lang="en-US" sz="5400" b="1" dirty="0">
                <a:solidFill>
                  <a:schemeClr val="accent5">
                    <a:lumMod val="75000"/>
                  </a:schemeClr>
                </a:solidFill>
                <a:effectLst>
                  <a:outerShdw blurRad="38100" dist="38100" dir="2700000" algn="tl">
                    <a:srgbClr val="000000">
                      <a:alpha val="43137"/>
                    </a:srgbClr>
                  </a:outerShdw>
                </a:effectLst>
                <a:latin typeface="Franklin Gothic No.2" pitchFamily="34" charset="0"/>
              </a:rPr>
              <a:t>Landlord Obligations</a:t>
            </a:r>
          </a:p>
        </p:txBody>
      </p:sp>
      <p:pic>
        <p:nvPicPr>
          <p:cNvPr id="11" name="Picture 2" descr="Image result for landlord">
            <a:extLst>
              <a:ext uri="{FF2B5EF4-FFF2-40B4-BE49-F238E27FC236}">
                <a16:creationId xmlns:a16="http://schemas.microsoft.com/office/drawing/2014/main" id="{56F703D7-8F45-47E6-B7C2-362D79768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459" y="4299944"/>
            <a:ext cx="3265370" cy="2165082"/>
          </a:xfrm>
          <a:prstGeom prst="rect">
            <a:avLst/>
          </a:prstGeom>
          <a:noFill/>
          <a:effectLst>
            <a:outerShdw blurRad="50800" dist="38100" dir="5400000" sx="101000" sy="101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584718"/>
                                        </p:tgtEl>
                                        <p:attrNameLst>
                                          <p:attrName>style.visibility</p:attrName>
                                        </p:attrNameLst>
                                      </p:cBhvr>
                                      <p:to>
                                        <p:strVal val="visible"/>
                                      </p:to>
                                    </p:set>
                                    <p:anim calcmode="lin" valueType="num">
                                      <p:cBhvr>
                                        <p:cTn id="7" dur="500" fill="hold"/>
                                        <p:tgtEl>
                                          <p:spTgt spid="584718"/>
                                        </p:tgtEl>
                                        <p:attrNameLst>
                                          <p:attrName>ppt_x</p:attrName>
                                        </p:attrNameLst>
                                      </p:cBhvr>
                                      <p:tavLst>
                                        <p:tav tm="0">
                                          <p:val>
                                            <p:strVal val="#ppt_x+#ppt_w/2"/>
                                          </p:val>
                                        </p:tav>
                                        <p:tav tm="100000">
                                          <p:val>
                                            <p:strVal val="#ppt_x"/>
                                          </p:val>
                                        </p:tav>
                                      </p:tavLst>
                                    </p:anim>
                                    <p:anim calcmode="lin" valueType="num">
                                      <p:cBhvr>
                                        <p:cTn id="8" dur="500" fill="hold"/>
                                        <p:tgtEl>
                                          <p:spTgt spid="584718"/>
                                        </p:tgtEl>
                                        <p:attrNameLst>
                                          <p:attrName>ppt_y</p:attrName>
                                        </p:attrNameLst>
                                      </p:cBhvr>
                                      <p:tavLst>
                                        <p:tav tm="0">
                                          <p:val>
                                            <p:strVal val="#ppt_y"/>
                                          </p:val>
                                        </p:tav>
                                        <p:tav tm="100000">
                                          <p:val>
                                            <p:strVal val="#ppt_y"/>
                                          </p:val>
                                        </p:tav>
                                      </p:tavLst>
                                    </p:anim>
                                    <p:anim calcmode="lin" valueType="num">
                                      <p:cBhvr>
                                        <p:cTn id="9" dur="500" fill="hold"/>
                                        <p:tgtEl>
                                          <p:spTgt spid="584718"/>
                                        </p:tgtEl>
                                        <p:attrNameLst>
                                          <p:attrName>ppt_w</p:attrName>
                                        </p:attrNameLst>
                                      </p:cBhvr>
                                      <p:tavLst>
                                        <p:tav tm="0">
                                          <p:val>
                                            <p:fltVal val="0"/>
                                          </p:val>
                                        </p:tav>
                                        <p:tav tm="100000">
                                          <p:val>
                                            <p:strVal val="#ppt_w"/>
                                          </p:val>
                                        </p:tav>
                                      </p:tavLst>
                                    </p:anim>
                                    <p:anim calcmode="lin" valueType="num">
                                      <p:cBhvr>
                                        <p:cTn id="10" dur="500" fill="hold"/>
                                        <p:tgtEl>
                                          <p:spTgt spid="58471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584708"/>
                                        </p:tgtEl>
                                        <p:attrNameLst>
                                          <p:attrName>style.visibility</p:attrName>
                                        </p:attrNameLst>
                                      </p:cBhvr>
                                      <p:to>
                                        <p:strVal val="visible"/>
                                      </p:to>
                                    </p:set>
                                    <p:animEffect transition="in" filter="slide(fromTop)">
                                      <p:cBhvr>
                                        <p:cTn id="14" dur="500"/>
                                        <p:tgtEl>
                                          <p:spTgt spid="58470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584709"/>
                                        </p:tgtEl>
                                        <p:attrNameLst>
                                          <p:attrName>style.visibility</p:attrName>
                                        </p:attrNameLst>
                                      </p:cBhvr>
                                      <p:to>
                                        <p:strVal val="visible"/>
                                      </p:to>
                                    </p:set>
                                    <p:animEffect transition="in" filter="slide(fromTop)">
                                      <p:cBhvr>
                                        <p:cTn id="19" dur="500"/>
                                        <p:tgtEl>
                                          <p:spTgt spid="58470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584711"/>
                                        </p:tgtEl>
                                        <p:attrNameLst>
                                          <p:attrName>style.visibility</p:attrName>
                                        </p:attrNameLst>
                                      </p:cBhvr>
                                      <p:to>
                                        <p:strVal val="visible"/>
                                      </p:to>
                                    </p:set>
                                    <p:animEffect transition="in" filter="slide(fromTop)">
                                      <p:cBhvr>
                                        <p:cTn id="24" dur="500"/>
                                        <p:tgtEl>
                                          <p:spTgt spid="5847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584712"/>
                                        </p:tgtEl>
                                        <p:attrNameLst>
                                          <p:attrName>style.visibility</p:attrName>
                                        </p:attrNameLst>
                                      </p:cBhvr>
                                      <p:to>
                                        <p:strVal val="visible"/>
                                      </p:to>
                                    </p:set>
                                    <p:animEffect transition="in" filter="slide(fromTop)">
                                      <p:cBhvr>
                                        <p:cTn id="29" dur="500"/>
                                        <p:tgtEl>
                                          <p:spTgt spid="5847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1" fill="hold" grpId="0" nodeType="clickEffect">
                                  <p:stCondLst>
                                    <p:cond delay="0"/>
                                  </p:stCondLst>
                                  <p:childTnLst>
                                    <p:set>
                                      <p:cBhvr>
                                        <p:cTn id="33" dur="1" fill="hold">
                                          <p:stCondLst>
                                            <p:cond delay="0"/>
                                          </p:stCondLst>
                                        </p:cTn>
                                        <p:tgtEl>
                                          <p:spTgt spid="584713"/>
                                        </p:tgtEl>
                                        <p:attrNameLst>
                                          <p:attrName>style.visibility</p:attrName>
                                        </p:attrNameLst>
                                      </p:cBhvr>
                                      <p:to>
                                        <p:strVal val="visible"/>
                                      </p:to>
                                    </p:set>
                                    <p:animEffect transition="in" filter="slide(fromTop)">
                                      <p:cBhvr>
                                        <p:cTn id="34" dur="500"/>
                                        <p:tgtEl>
                                          <p:spTgt spid="5847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1" fill="hold" grpId="0" nodeType="clickEffect">
                                  <p:stCondLst>
                                    <p:cond delay="0"/>
                                  </p:stCondLst>
                                  <p:childTnLst>
                                    <p:set>
                                      <p:cBhvr>
                                        <p:cTn id="38" dur="1" fill="hold">
                                          <p:stCondLst>
                                            <p:cond delay="0"/>
                                          </p:stCondLst>
                                        </p:cTn>
                                        <p:tgtEl>
                                          <p:spTgt spid="584714"/>
                                        </p:tgtEl>
                                        <p:attrNameLst>
                                          <p:attrName>style.visibility</p:attrName>
                                        </p:attrNameLst>
                                      </p:cBhvr>
                                      <p:to>
                                        <p:strVal val="visible"/>
                                      </p:to>
                                    </p:set>
                                    <p:animEffect transition="in" filter="slide(fromTop)">
                                      <p:cBhvr>
                                        <p:cTn id="39" dur="500"/>
                                        <p:tgtEl>
                                          <p:spTgt spid="58471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2" presetClass="entr" presetSubtype="1" fill="hold" grpId="0" nodeType="clickEffect">
                                  <p:stCondLst>
                                    <p:cond delay="0"/>
                                  </p:stCondLst>
                                  <p:childTnLst>
                                    <p:set>
                                      <p:cBhvr>
                                        <p:cTn id="43" dur="1" fill="hold">
                                          <p:stCondLst>
                                            <p:cond delay="0"/>
                                          </p:stCondLst>
                                        </p:cTn>
                                        <p:tgtEl>
                                          <p:spTgt spid="584706"/>
                                        </p:tgtEl>
                                        <p:attrNameLst>
                                          <p:attrName>style.visibility</p:attrName>
                                        </p:attrNameLst>
                                      </p:cBhvr>
                                      <p:to>
                                        <p:strVal val="visible"/>
                                      </p:to>
                                    </p:set>
                                    <p:animEffect transition="in" filter="slide(fromTop)">
                                      <p:cBhvr>
                                        <p:cTn id="44" dur="500"/>
                                        <p:tgtEl>
                                          <p:spTgt spid="584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6" grpId="0" autoUpdateAnimBg="0"/>
      <p:bldP spid="584708" grpId="0" autoUpdateAnimBg="0"/>
      <p:bldP spid="584709" grpId="0" autoUpdateAnimBg="0"/>
      <p:bldP spid="584711" grpId="0" autoUpdateAnimBg="0"/>
      <p:bldP spid="584712" grpId="0" autoUpdateAnimBg="0"/>
      <p:bldP spid="584713" grpId="0" autoUpdateAnimBg="0"/>
      <p:bldP spid="584714" grpId="0" autoUpdateAnimBg="0"/>
      <p:bldP spid="58471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a:extLst>
              <a:ext uri="{FF2B5EF4-FFF2-40B4-BE49-F238E27FC236}">
                <a16:creationId xmlns:a16="http://schemas.microsoft.com/office/drawing/2014/main" id="{6B59B513-86E8-4FF5-9198-7A0905FC2ACE}"/>
              </a:ext>
            </a:extLst>
          </p:cNvPr>
          <p:cNvSpPr txBox="1">
            <a:spLocks noChangeArrowheads="1"/>
          </p:cNvSpPr>
          <p:nvPr/>
        </p:nvSpPr>
        <p:spPr bwMode="auto">
          <a:xfrm>
            <a:off x="2743200" y="258763"/>
            <a:ext cx="6781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5400" b="1" dirty="0">
                <a:solidFill>
                  <a:schemeClr val="accent3">
                    <a:lumMod val="50000"/>
                  </a:schemeClr>
                </a:solidFill>
                <a:effectLst>
                  <a:outerShdw blurRad="38100" dist="38100" dir="2700000" algn="tl">
                    <a:srgbClr val="000000">
                      <a:alpha val="43137"/>
                    </a:srgbClr>
                  </a:outerShdw>
                </a:effectLst>
                <a:latin typeface="Franklin Gothic No.2" pitchFamily="34" charset="0"/>
              </a:rPr>
              <a:t>Family Do’s and Don’ts</a:t>
            </a:r>
          </a:p>
        </p:txBody>
      </p:sp>
      <p:sp>
        <p:nvSpPr>
          <p:cNvPr id="585731" name="Text Box 3">
            <a:extLst>
              <a:ext uri="{FF2B5EF4-FFF2-40B4-BE49-F238E27FC236}">
                <a16:creationId xmlns:a16="http://schemas.microsoft.com/office/drawing/2014/main" id="{10A6B302-3FF6-44E4-AD73-923FDBB50BCB}"/>
              </a:ext>
            </a:extLst>
          </p:cNvPr>
          <p:cNvSpPr txBox="1">
            <a:spLocks noChangeArrowheads="1"/>
          </p:cNvSpPr>
          <p:nvPr/>
        </p:nvSpPr>
        <p:spPr bwMode="auto">
          <a:xfrm>
            <a:off x="1163785" y="2736274"/>
            <a:ext cx="7924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b="1" dirty="0">
                <a:solidFill>
                  <a:schemeClr val="tx2">
                    <a:lumMod val="95000"/>
                    <a:lumOff val="5000"/>
                  </a:schemeClr>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The family must follow the following rules in order to continue participating in the Section 8 New Housing Choice Voucher program.</a:t>
            </a:r>
            <a:r>
              <a:rPr lang="en-US" altLang="en-US" sz="2000" dirty="0">
                <a:solidFill>
                  <a:schemeClr val="tx2">
                    <a:lumMod val="95000"/>
                    <a:lumOff val="5000"/>
                  </a:schemeClr>
                </a:solidFill>
                <a:effectLst>
                  <a:outerShdw blurRad="38100" dist="38100" dir="2700000" algn="tl">
                    <a:srgbClr val="000000">
                      <a:alpha val="43137"/>
                    </a:srgbClr>
                  </a:outerShdw>
                </a:effectLst>
                <a:latin typeface="Segoe Print" panose="02000600000000000000" pitchFamily="2" charset="0"/>
              </a:rPr>
              <a:t> </a:t>
            </a:r>
          </a:p>
          <a:p>
            <a:pPr eaLnBrk="1" hangingPunct="1"/>
            <a:endParaRPr lang="en-US" altLang="en-US" sz="2000" dirty="0">
              <a:solidFill>
                <a:schemeClr val="tx2">
                  <a:lumMod val="95000"/>
                  <a:lumOff val="5000"/>
                </a:schemeClr>
              </a:solidFill>
              <a:effectLst>
                <a:outerShdw blurRad="38100" dist="38100" dir="2700000" algn="tl">
                  <a:srgbClr val="000000">
                    <a:alpha val="43137"/>
                  </a:srgbClr>
                </a:outerShdw>
              </a:effectLst>
              <a:latin typeface="Segoe Print" panose="02000600000000000000" pitchFamily="2" charset="0"/>
            </a:endParaRPr>
          </a:p>
          <a:p>
            <a:pPr eaLnBrk="1" hangingPunct="1"/>
            <a:r>
              <a:rPr lang="en-US" altLang="en-US" sz="2000" dirty="0">
                <a:solidFill>
                  <a:schemeClr val="tx2">
                    <a:lumMod val="95000"/>
                    <a:lumOff val="5000"/>
                  </a:schemeClr>
                </a:solidFill>
                <a:effectLst>
                  <a:outerShdw blurRad="38100" dist="38100" dir="2700000" algn="tl">
                    <a:srgbClr val="000000">
                      <a:alpha val="43137"/>
                    </a:srgbClr>
                  </a:outerShdw>
                </a:effectLst>
                <a:latin typeface="Segoe Print" panose="02000600000000000000" pitchFamily="2" charset="0"/>
              </a:rPr>
              <a:t>These are just some of the rules…..</a:t>
            </a:r>
          </a:p>
        </p:txBody>
      </p:sp>
      <p:pic>
        <p:nvPicPr>
          <p:cNvPr id="3" name="Picture 2">
            <a:extLst>
              <a:ext uri="{FF2B5EF4-FFF2-40B4-BE49-F238E27FC236}">
                <a16:creationId xmlns:a16="http://schemas.microsoft.com/office/drawing/2014/main" id="{1148AF44-FED5-42DC-A071-F93CBB351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90427">
            <a:off x="8787557" y="3243778"/>
            <a:ext cx="3115417" cy="35048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85730"/>
                                        </p:tgtEl>
                                        <p:attrNameLst>
                                          <p:attrName>style.visibility</p:attrName>
                                        </p:attrNameLst>
                                      </p:cBhvr>
                                      <p:to>
                                        <p:strVal val="visible"/>
                                      </p:to>
                                    </p:set>
                                    <p:anim calcmode="lin" valueType="num">
                                      <p:cBhvr>
                                        <p:cTn id="7" dur="500" fill="hold"/>
                                        <p:tgtEl>
                                          <p:spTgt spid="585730"/>
                                        </p:tgtEl>
                                        <p:attrNameLst>
                                          <p:attrName>ppt_w</p:attrName>
                                        </p:attrNameLst>
                                      </p:cBhvr>
                                      <p:tavLst>
                                        <p:tav tm="0">
                                          <p:val>
                                            <p:fltVal val="0"/>
                                          </p:val>
                                        </p:tav>
                                        <p:tav tm="100000">
                                          <p:val>
                                            <p:strVal val="#ppt_w"/>
                                          </p:val>
                                        </p:tav>
                                      </p:tavLst>
                                    </p:anim>
                                    <p:anim calcmode="lin" valueType="num">
                                      <p:cBhvr>
                                        <p:cTn id="8" dur="500" fill="hold"/>
                                        <p:tgtEl>
                                          <p:spTgt spid="585730"/>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5" presetClass="entr" presetSubtype="5" fill="hold" grpId="0" nodeType="afterEffect">
                                  <p:stCondLst>
                                    <p:cond delay="0"/>
                                  </p:stCondLst>
                                  <p:childTnLst>
                                    <p:set>
                                      <p:cBhvr>
                                        <p:cTn id="11" dur="1" fill="hold">
                                          <p:stCondLst>
                                            <p:cond delay="0"/>
                                          </p:stCondLst>
                                        </p:cTn>
                                        <p:tgtEl>
                                          <p:spTgt spid="585731"/>
                                        </p:tgtEl>
                                        <p:attrNameLst>
                                          <p:attrName>style.visibility</p:attrName>
                                        </p:attrNameLst>
                                      </p:cBhvr>
                                      <p:to>
                                        <p:strVal val="visible"/>
                                      </p:to>
                                    </p:set>
                                    <p:animEffect transition="in" filter="checkerboard(down)">
                                      <p:cBhvr>
                                        <p:cTn id="12" dur="500"/>
                                        <p:tgtEl>
                                          <p:spTgt spid="585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0" grpId="0" autoUpdateAnimBg="0"/>
      <p:bldP spid="58573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DE3C1B-4FB2-4C0C-A5ED-7037E2278563}"/>
              </a:ext>
            </a:extLst>
          </p:cNvPr>
          <p:cNvSpPr txBox="1"/>
          <p:nvPr/>
        </p:nvSpPr>
        <p:spPr>
          <a:xfrm>
            <a:off x="2895600" y="734291"/>
            <a:ext cx="7564582" cy="1015663"/>
          </a:xfrm>
          <a:prstGeom prst="rect">
            <a:avLst/>
          </a:prstGeom>
          <a:noFill/>
        </p:spPr>
        <p:txBody>
          <a:bodyPr wrap="square" rtlCol="0">
            <a:spAutoFit/>
          </a:bodyPr>
          <a:lstStyle/>
          <a:p>
            <a:r>
              <a:rPr lang="en-US" sz="6000" b="1" dirty="0"/>
              <a:t>Do</a:t>
            </a:r>
          </a:p>
        </p:txBody>
      </p:sp>
      <p:sp>
        <p:nvSpPr>
          <p:cNvPr id="3" name="Rectangle 2">
            <a:extLst>
              <a:ext uri="{FF2B5EF4-FFF2-40B4-BE49-F238E27FC236}">
                <a16:creationId xmlns:a16="http://schemas.microsoft.com/office/drawing/2014/main" id="{2433B4DA-FFBF-4F95-AAA8-E5266B8C9DC2}"/>
              </a:ext>
            </a:extLst>
          </p:cNvPr>
          <p:cNvSpPr/>
          <p:nvPr/>
        </p:nvSpPr>
        <p:spPr>
          <a:xfrm>
            <a:off x="1289235" y="1841057"/>
            <a:ext cx="9613529" cy="369332"/>
          </a:xfrm>
          <a:prstGeom prst="rect">
            <a:avLst/>
          </a:prstGeom>
        </p:spPr>
        <p:txBody>
          <a:bodyPr wrap="none">
            <a:spAutoFit/>
          </a:bodyPr>
          <a:lstStyle/>
          <a:p>
            <a:r>
              <a:rPr kumimoji="1" lang="en-US" altLang="en-US"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Supply true and complete information to the Housing Authority when requested.</a:t>
            </a:r>
            <a:endParaRPr lang="en-US" dirty="0"/>
          </a:p>
        </p:txBody>
      </p:sp>
      <p:sp>
        <p:nvSpPr>
          <p:cNvPr id="4" name="Rectangle 11">
            <a:extLst>
              <a:ext uri="{FF2B5EF4-FFF2-40B4-BE49-F238E27FC236}">
                <a16:creationId xmlns:a16="http://schemas.microsoft.com/office/drawing/2014/main" id="{B7EA42E4-1B5E-4EF2-A968-141666C125C9}"/>
              </a:ext>
            </a:extLst>
          </p:cNvPr>
          <p:cNvSpPr>
            <a:spLocks noChangeArrowheads="1"/>
          </p:cNvSpPr>
          <p:nvPr/>
        </p:nvSpPr>
        <p:spPr bwMode="auto">
          <a:xfrm>
            <a:off x="1580840" y="2492599"/>
            <a:ext cx="99891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Make sure all r</a:t>
            </a:r>
            <a:r>
              <a:rPr kumimoji="1" lang="en-US" altLang="en-US" sz="2000" i="1"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esidents of the unit are approved by the HA.</a:t>
            </a:r>
          </a:p>
          <a:p>
            <a:pPr>
              <a:buFontTx/>
              <a:buChar char="•"/>
            </a:pPr>
            <a:endParaRPr kumimoji="1" lang="en-US" altLang="en-US" sz="2000" dirty="0">
              <a:effectLst>
                <a:outerShdw blurRad="38100" dist="38100" dir="2700000" algn="tl">
                  <a:srgbClr val="000000">
                    <a:alpha val="43137"/>
                  </a:srgbClr>
                </a:outerShdw>
              </a:effectLst>
              <a:latin typeface="Segoe Print" panose="02000600000000000000" pitchFamily="2" charset="0"/>
            </a:endParaRPr>
          </a:p>
        </p:txBody>
      </p:sp>
      <p:sp>
        <p:nvSpPr>
          <p:cNvPr id="5" name="Rectangle 9">
            <a:extLst>
              <a:ext uri="{FF2B5EF4-FFF2-40B4-BE49-F238E27FC236}">
                <a16:creationId xmlns:a16="http://schemas.microsoft.com/office/drawing/2014/main" id="{76F962E3-EF6A-4582-BBC6-35EF51834CC5}"/>
              </a:ext>
            </a:extLst>
          </p:cNvPr>
          <p:cNvSpPr>
            <a:spLocks noChangeArrowheads="1"/>
          </p:cNvSpPr>
          <p:nvPr/>
        </p:nvSpPr>
        <p:spPr bwMode="auto">
          <a:xfrm>
            <a:off x="1977737" y="3242450"/>
            <a:ext cx="7848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eaLnBrk="1" hangingPunct="1"/>
            <a:r>
              <a:rPr kumimoji="1" lang="en-US" altLang="en-US" sz="2000" i="1" dirty="0">
                <a:solidFill>
                  <a:schemeClr val="tx1">
                    <a:lumMod val="75000"/>
                  </a:schemeClr>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Notify the HA of any birth, adoption or court awarded custody of a child.</a:t>
            </a:r>
          </a:p>
        </p:txBody>
      </p:sp>
      <p:sp>
        <p:nvSpPr>
          <p:cNvPr id="6" name="Rectangle 4">
            <a:extLst>
              <a:ext uri="{FF2B5EF4-FFF2-40B4-BE49-F238E27FC236}">
                <a16:creationId xmlns:a16="http://schemas.microsoft.com/office/drawing/2014/main" id="{CC410BA0-2B72-42C5-96DE-D0D3BDD2640D}"/>
              </a:ext>
            </a:extLst>
          </p:cNvPr>
          <p:cNvSpPr>
            <a:spLocks noChangeArrowheads="1"/>
          </p:cNvSpPr>
          <p:nvPr/>
        </p:nvSpPr>
        <p:spPr bwMode="auto">
          <a:xfrm>
            <a:off x="1504640" y="4361963"/>
            <a:ext cx="784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Allow the HA to inspect the unit.</a:t>
            </a:r>
          </a:p>
        </p:txBody>
      </p:sp>
      <p:sp>
        <p:nvSpPr>
          <p:cNvPr id="7" name="Rectangle 7">
            <a:extLst>
              <a:ext uri="{FF2B5EF4-FFF2-40B4-BE49-F238E27FC236}">
                <a16:creationId xmlns:a16="http://schemas.microsoft.com/office/drawing/2014/main" id="{CA4319AE-8C23-41AB-98C4-C28E74EE1AD3}"/>
              </a:ext>
            </a:extLst>
          </p:cNvPr>
          <p:cNvSpPr>
            <a:spLocks noChangeArrowheads="1"/>
          </p:cNvSpPr>
          <p:nvPr/>
        </p:nvSpPr>
        <p:spPr bwMode="auto">
          <a:xfrm>
            <a:off x="1123640" y="5097446"/>
            <a:ext cx="769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The family </a:t>
            </a:r>
            <a:r>
              <a:rPr kumimoji="1" lang="en-US" altLang="en-US" sz="2000" u="sng"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must</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notify the HA and owner before moving out of the unit or terminating the lease. </a:t>
            </a:r>
            <a:endParaRPr kumimoji="1" lang="en-US" altLang="en-US" sz="2000" dirty="0">
              <a:effectLst>
                <a:outerShdw blurRad="38100" dist="38100" dir="2700000" algn="tl">
                  <a:srgbClr val="000000">
                    <a:alpha val="43137"/>
                  </a:srgbClr>
                </a:outerShdw>
              </a:effectLst>
              <a:latin typeface="Segoe Print" panose="02000600000000000000" pitchFamily="2" charset="0"/>
            </a:endParaRPr>
          </a:p>
        </p:txBody>
      </p:sp>
    </p:spTree>
    <p:extLst>
      <p:ext uri="{BB962C8B-B14F-4D97-AF65-F5344CB8AC3E}">
        <p14:creationId xmlns:p14="http://schemas.microsoft.com/office/powerpoint/2010/main" val="354512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DE3C1B-4FB2-4C0C-A5ED-7037E2278563}"/>
              </a:ext>
            </a:extLst>
          </p:cNvPr>
          <p:cNvSpPr txBox="1"/>
          <p:nvPr/>
        </p:nvSpPr>
        <p:spPr>
          <a:xfrm>
            <a:off x="2895600" y="734291"/>
            <a:ext cx="7564582" cy="1015663"/>
          </a:xfrm>
          <a:prstGeom prst="rect">
            <a:avLst/>
          </a:prstGeom>
          <a:noFill/>
        </p:spPr>
        <p:txBody>
          <a:bodyPr wrap="square" rtlCol="0">
            <a:spAutoFit/>
          </a:bodyPr>
          <a:lstStyle/>
          <a:p>
            <a:r>
              <a:rPr lang="en-US" sz="6000" b="1" dirty="0"/>
              <a:t>Do</a:t>
            </a:r>
          </a:p>
        </p:txBody>
      </p:sp>
      <p:sp>
        <p:nvSpPr>
          <p:cNvPr id="8" name="Rectangle 5">
            <a:extLst>
              <a:ext uri="{FF2B5EF4-FFF2-40B4-BE49-F238E27FC236}">
                <a16:creationId xmlns:a16="http://schemas.microsoft.com/office/drawing/2014/main" id="{50D751C3-33C4-4B59-812D-22266D557E5C}"/>
              </a:ext>
            </a:extLst>
          </p:cNvPr>
          <p:cNvSpPr>
            <a:spLocks noChangeArrowheads="1"/>
          </p:cNvSpPr>
          <p:nvPr/>
        </p:nvSpPr>
        <p:spPr bwMode="auto">
          <a:xfrm>
            <a:off x="1267692" y="2271800"/>
            <a:ext cx="996834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lgn="ct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The family must provide information when requested to allow the HA to verify that the family is living in the unit, </a:t>
            </a:r>
          </a:p>
          <a:p>
            <a:pPr marL="0" indent="0" algn="ct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including any information on family absences. </a:t>
            </a:r>
          </a:p>
          <a:p>
            <a:pPr marL="0" indent="0" algn="ctr" eaLnBrk="1" hangingPunct="1"/>
            <a:endPar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endParaRPr>
          </a:p>
          <a:p>
            <a:pPr marL="0" indent="0" algn="ctr" eaLnBrk="1" hangingPunct="1"/>
            <a:endPar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endParaRPr>
          </a:p>
          <a:p>
            <a:pPr marL="0" indent="0" algn="ct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The family must cooperate with the HA.</a:t>
            </a:r>
          </a:p>
        </p:txBody>
      </p:sp>
    </p:spTree>
    <p:extLst>
      <p:ext uri="{BB962C8B-B14F-4D97-AF65-F5344CB8AC3E}">
        <p14:creationId xmlns:p14="http://schemas.microsoft.com/office/powerpoint/2010/main" val="110162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DE3C1B-4FB2-4C0C-A5ED-7037E2278563}"/>
              </a:ext>
            </a:extLst>
          </p:cNvPr>
          <p:cNvSpPr txBox="1"/>
          <p:nvPr/>
        </p:nvSpPr>
        <p:spPr>
          <a:xfrm>
            <a:off x="2895600" y="734291"/>
            <a:ext cx="7564582" cy="1015663"/>
          </a:xfrm>
          <a:prstGeom prst="rect">
            <a:avLst/>
          </a:prstGeom>
          <a:noFill/>
        </p:spPr>
        <p:txBody>
          <a:bodyPr wrap="square" rtlCol="0">
            <a:spAutoFit/>
          </a:bodyPr>
          <a:lstStyle/>
          <a:p>
            <a:r>
              <a:rPr lang="en-US" sz="6000" b="1" dirty="0"/>
              <a:t>Don’ts</a:t>
            </a:r>
          </a:p>
        </p:txBody>
      </p:sp>
      <p:sp>
        <p:nvSpPr>
          <p:cNvPr id="3" name="Rectangle 8">
            <a:extLst>
              <a:ext uri="{FF2B5EF4-FFF2-40B4-BE49-F238E27FC236}">
                <a16:creationId xmlns:a16="http://schemas.microsoft.com/office/drawing/2014/main" id="{98C60FB5-94F7-4FC4-9222-E152217F5DA0}"/>
              </a:ext>
            </a:extLst>
          </p:cNvPr>
          <p:cNvSpPr>
            <a:spLocks noChangeArrowheads="1"/>
          </p:cNvSpPr>
          <p:nvPr/>
        </p:nvSpPr>
        <p:spPr bwMode="auto">
          <a:xfrm>
            <a:off x="1163781" y="2226473"/>
            <a:ext cx="10099964" cy="288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The family must not cause a breach in (HQS).  </a:t>
            </a:r>
          </a:p>
          <a:p>
            <a:pPr marL="0" indent="0" eaLnBrk="1" hangingPunct="1"/>
            <a:endPar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endParaRPr>
          </a:p>
          <a:p>
            <a:pPr marL="0" indent="0"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a.  Poor Housekeeping</a:t>
            </a:r>
          </a:p>
          <a:p>
            <a:pPr eaLnBrk="1" hangingPunct="1">
              <a:lnSpc>
                <a:spcPct val="150000"/>
              </a:lnSpc>
            </a:pPr>
            <a:r>
              <a:rPr kumimoji="1" lang="en-US" altLang="en-US" sz="2000" i="1"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b.  Fail to maintain Tenant supplied </a:t>
            </a:r>
            <a:r>
              <a:rPr kumimoji="1" lang="en-US" altLang="en-US" sz="2000" i="1"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utilities</a:t>
            </a:r>
          </a:p>
          <a:p>
            <a:pPr eaLnBrk="1" hangingPunct="1">
              <a:lnSpc>
                <a:spcPct val="150000"/>
              </a:lnSpc>
            </a:pPr>
            <a:r>
              <a:rPr kumimoji="1" lang="en-US" altLang="en-US" sz="2000" i="1"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c. Must Maintain </a:t>
            </a:r>
            <a:r>
              <a:rPr kumimoji="1" lang="en-US" altLang="en-US" sz="2000" i="1"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Appliances</a:t>
            </a:r>
            <a:r>
              <a:rPr kumimoji="1" lang="en-US" altLang="en-US" sz="2000" i="1"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furnished to the family</a:t>
            </a:r>
          </a:p>
          <a:p>
            <a:pPr eaLnBrk="1" hangingPunct="1">
              <a:lnSpc>
                <a:spcPct val="150000"/>
              </a:lnSpc>
            </a:pPr>
            <a:r>
              <a:rPr kumimoji="1" lang="en-US" altLang="en-US" sz="2000" i="1"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d.  </a:t>
            </a:r>
            <a:r>
              <a:rPr kumimoji="1" lang="en-US" altLang="en-US" sz="2000" i="1"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Damage </a:t>
            </a:r>
            <a:r>
              <a:rPr kumimoji="1" lang="en-US" altLang="en-US" sz="2000" i="1"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beyond normal wear and tear caused by family members or their guests </a:t>
            </a:r>
            <a:r>
              <a:rPr kumimoji="1" lang="en-US" altLang="en-US" sz="2000" i="1" u="sng"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are the responsibility of the FAMILY.</a:t>
            </a:r>
          </a:p>
        </p:txBody>
      </p:sp>
    </p:spTree>
    <p:extLst>
      <p:ext uri="{BB962C8B-B14F-4D97-AF65-F5344CB8AC3E}">
        <p14:creationId xmlns:p14="http://schemas.microsoft.com/office/powerpoint/2010/main" val="297255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8" name="Rectangle 4">
            <a:extLst>
              <a:ext uri="{FF2B5EF4-FFF2-40B4-BE49-F238E27FC236}">
                <a16:creationId xmlns:a16="http://schemas.microsoft.com/office/drawing/2014/main" id="{8C1B64A7-ACA5-425F-89A3-4BEC9411C48D}"/>
              </a:ext>
            </a:extLst>
          </p:cNvPr>
          <p:cNvSpPr>
            <a:spLocks noChangeArrowheads="1"/>
          </p:cNvSpPr>
          <p:nvPr/>
        </p:nvSpPr>
        <p:spPr bwMode="auto">
          <a:xfrm>
            <a:off x="1039090" y="1687948"/>
            <a:ext cx="87837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lgn="just" eaLnBrk="1" hangingPunct="1"/>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Committing fraud</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bribery</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or any other corrupt or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criminal act </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in connection with the program is grounds for immediate eviction and termination from the program.</a:t>
            </a:r>
          </a:p>
        </p:txBody>
      </p:sp>
      <p:sp>
        <p:nvSpPr>
          <p:cNvPr id="594952" name="Rectangle 8">
            <a:extLst>
              <a:ext uri="{FF2B5EF4-FFF2-40B4-BE49-F238E27FC236}">
                <a16:creationId xmlns:a16="http://schemas.microsoft.com/office/drawing/2014/main" id="{9E6B02C2-B700-4410-A4DF-570F3836457B}"/>
              </a:ext>
            </a:extLst>
          </p:cNvPr>
          <p:cNvSpPr>
            <a:spLocks noChangeArrowheads="1"/>
          </p:cNvSpPr>
          <p:nvPr/>
        </p:nvSpPr>
        <p:spPr bwMode="auto">
          <a:xfrm>
            <a:off x="536704" y="3633471"/>
            <a:ext cx="555929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eaLnBrk="1" hangingPunct="1"/>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Drug-related or violent criminal activity</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or alcohol abuse in a way that threatens the health, safety or rights to peaceful enjoyment of other residents, is also grounds for immediate eviction and termination from the program..</a:t>
            </a:r>
          </a:p>
        </p:txBody>
      </p:sp>
      <p:sp>
        <p:nvSpPr>
          <p:cNvPr id="7" name="Text Box 2">
            <a:extLst>
              <a:ext uri="{FF2B5EF4-FFF2-40B4-BE49-F238E27FC236}">
                <a16:creationId xmlns:a16="http://schemas.microsoft.com/office/drawing/2014/main" id="{EB3BEF25-6F84-43E1-9E87-650DC8C5C35A}"/>
              </a:ext>
            </a:extLst>
          </p:cNvPr>
          <p:cNvSpPr txBox="1">
            <a:spLocks noChangeArrowheads="1"/>
          </p:cNvSpPr>
          <p:nvPr/>
        </p:nvSpPr>
        <p:spPr bwMode="auto">
          <a:xfrm>
            <a:off x="2189018" y="293110"/>
            <a:ext cx="84097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5400" b="1" dirty="0">
                <a:solidFill>
                  <a:schemeClr val="accent3">
                    <a:lumMod val="50000"/>
                  </a:schemeClr>
                </a:solidFill>
                <a:effectLst>
                  <a:outerShdw blurRad="38100" dist="38100" dir="2700000" algn="tl">
                    <a:srgbClr val="000000">
                      <a:alpha val="43137"/>
                    </a:srgbClr>
                  </a:outerShdw>
                </a:effectLst>
                <a:latin typeface="Franklin Gothic No.2" pitchFamily="34" charset="0"/>
              </a:rPr>
              <a:t>Grounds for Termination</a:t>
            </a:r>
          </a:p>
        </p:txBody>
      </p:sp>
      <p:pic>
        <p:nvPicPr>
          <p:cNvPr id="3" name="Picture 2">
            <a:extLst>
              <a:ext uri="{FF2B5EF4-FFF2-40B4-BE49-F238E27FC236}">
                <a16:creationId xmlns:a16="http://schemas.microsoft.com/office/drawing/2014/main" id="{FD3CF83D-40CC-4E84-B749-84955755F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3002" y="3326617"/>
            <a:ext cx="4743450" cy="2552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94948"/>
                                        </p:tgtEl>
                                        <p:attrNameLst>
                                          <p:attrName>style.visibility</p:attrName>
                                        </p:attrNameLst>
                                      </p:cBhvr>
                                      <p:to>
                                        <p:strVal val="visible"/>
                                      </p:to>
                                    </p:set>
                                    <p:animEffect transition="in" filter="dissolve">
                                      <p:cBhvr>
                                        <p:cTn id="7" dur="500"/>
                                        <p:tgtEl>
                                          <p:spTgt spid="594948"/>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94952"/>
                                        </p:tgtEl>
                                        <p:attrNameLst>
                                          <p:attrName>style.visibility</p:attrName>
                                        </p:attrNameLst>
                                      </p:cBhvr>
                                      <p:to>
                                        <p:strVal val="visible"/>
                                      </p:to>
                                    </p:set>
                                    <p:animEffect transition="in" filter="dissolve">
                                      <p:cBhvr>
                                        <p:cTn id="16" dur="500"/>
                                        <p:tgtEl>
                                          <p:spTgt spid="594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48" grpId="0" autoUpdateAnimBg="0"/>
      <p:bldP spid="594952" grpId="0" autoUpdateAnimBg="0"/>
      <p:bldP spid="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5" name="Rectangle 5">
            <a:extLst>
              <a:ext uri="{FF2B5EF4-FFF2-40B4-BE49-F238E27FC236}">
                <a16:creationId xmlns:a16="http://schemas.microsoft.com/office/drawing/2014/main" id="{EE1AED2D-6E3E-4162-A2A7-29DB1A847EC4}"/>
              </a:ext>
            </a:extLst>
          </p:cNvPr>
          <p:cNvSpPr>
            <a:spLocks noChangeArrowheads="1"/>
          </p:cNvSpPr>
          <p:nvPr/>
        </p:nvSpPr>
        <p:spPr bwMode="auto">
          <a:xfrm>
            <a:off x="540325" y="1271011"/>
            <a:ext cx="86611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If the family violates any family obligation.</a:t>
            </a:r>
          </a:p>
        </p:txBody>
      </p:sp>
      <p:sp>
        <p:nvSpPr>
          <p:cNvPr id="599052" name="Rectangle 12">
            <a:extLst>
              <a:ext uri="{FF2B5EF4-FFF2-40B4-BE49-F238E27FC236}">
                <a16:creationId xmlns:a16="http://schemas.microsoft.com/office/drawing/2014/main" id="{33C2AD24-CAC2-4F27-98A5-DB1643FA36F9}"/>
              </a:ext>
            </a:extLst>
          </p:cNvPr>
          <p:cNvSpPr>
            <a:spLocks noChangeArrowheads="1"/>
          </p:cNvSpPr>
          <p:nvPr/>
        </p:nvSpPr>
        <p:spPr bwMode="auto">
          <a:xfrm>
            <a:off x="540324" y="2667000"/>
            <a:ext cx="454429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If any member of the family is responsible for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drug-related or violent criminal activity </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or the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abuse of alcohol </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to the extent that it interferes with the health, safety, or right to peaceful enjoyment of the premises by other residents.</a:t>
            </a:r>
          </a:p>
        </p:txBody>
      </p:sp>
      <p:pic>
        <p:nvPicPr>
          <p:cNvPr id="19458" name="Picture 2" descr="Related image">
            <a:extLst>
              <a:ext uri="{FF2B5EF4-FFF2-40B4-BE49-F238E27FC236}">
                <a16:creationId xmlns:a16="http://schemas.microsoft.com/office/drawing/2014/main" id="{6B24D7AD-DC1C-4D56-BD1C-64B062C9C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622" y="2088264"/>
            <a:ext cx="6385054" cy="3328863"/>
          </a:xfrm>
          <a:prstGeom prst="rect">
            <a:avLst/>
          </a:prstGeom>
          <a:noFill/>
          <a:effectLst>
            <a:outerShdw blurRad="76200" dist="368300" dir="8220000" sx="94000" sy="94000" kx="-8004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7" name="Text Box 2">
            <a:extLst>
              <a:ext uri="{FF2B5EF4-FFF2-40B4-BE49-F238E27FC236}">
                <a16:creationId xmlns:a16="http://schemas.microsoft.com/office/drawing/2014/main" id="{942D587C-8BB7-458E-BB8E-863ED605A937}"/>
              </a:ext>
            </a:extLst>
          </p:cNvPr>
          <p:cNvSpPr txBox="1">
            <a:spLocks noChangeArrowheads="1"/>
          </p:cNvSpPr>
          <p:nvPr/>
        </p:nvSpPr>
        <p:spPr bwMode="auto">
          <a:xfrm>
            <a:off x="2189018" y="293110"/>
            <a:ext cx="84097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5400" b="1" dirty="0">
                <a:solidFill>
                  <a:schemeClr val="accent3">
                    <a:lumMod val="50000"/>
                  </a:schemeClr>
                </a:solidFill>
                <a:effectLst>
                  <a:outerShdw blurRad="38100" dist="38100" dir="2700000" algn="tl">
                    <a:srgbClr val="000000">
                      <a:alpha val="43137"/>
                    </a:srgbClr>
                  </a:outerShdw>
                </a:effectLst>
                <a:latin typeface="Franklin Gothic No.2" pitchFamily="34" charset="0"/>
              </a:rPr>
              <a:t>Grounds for Termination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99045"/>
                                        </p:tgtEl>
                                        <p:attrNameLst>
                                          <p:attrName>style.visibility</p:attrName>
                                        </p:attrNameLst>
                                      </p:cBhvr>
                                      <p:to>
                                        <p:strVal val="visible"/>
                                      </p:to>
                                    </p:set>
                                    <p:animEffect transition="in" filter="wipe(down)">
                                      <p:cBhvr>
                                        <p:cTn id="7" dur="500"/>
                                        <p:tgtEl>
                                          <p:spTgt spid="5990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99052"/>
                                        </p:tgtEl>
                                        <p:attrNameLst>
                                          <p:attrName>style.visibility</p:attrName>
                                        </p:attrNameLst>
                                      </p:cBhvr>
                                      <p:to>
                                        <p:strVal val="visible"/>
                                      </p:to>
                                    </p:set>
                                    <p:animEffect transition="in" filter="wipe(down)">
                                      <p:cBhvr>
                                        <p:cTn id="12" dur="500"/>
                                        <p:tgtEl>
                                          <p:spTgt spid="599052"/>
                                        </p:tgtEl>
                                      </p:cBhvr>
                                    </p:animEffect>
                                  </p:childTnLst>
                                </p:cTn>
                              </p:par>
                              <p:par>
                                <p:cTn id="13" presetID="42" presetClass="entr" presetSubtype="0" fill="hold" nodeType="withEffect">
                                  <p:stCondLst>
                                    <p:cond delay="0"/>
                                  </p:stCondLst>
                                  <p:childTnLst>
                                    <p:set>
                                      <p:cBhvr>
                                        <p:cTn id="14" dur="1" fill="hold">
                                          <p:stCondLst>
                                            <p:cond delay="0"/>
                                          </p:stCondLst>
                                        </p:cTn>
                                        <p:tgtEl>
                                          <p:spTgt spid="19458"/>
                                        </p:tgtEl>
                                        <p:attrNameLst>
                                          <p:attrName>style.visibility</p:attrName>
                                        </p:attrNameLst>
                                      </p:cBhvr>
                                      <p:to>
                                        <p:strVal val="visible"/>
                                      </p:to>
                                    </p:set>
                                    <p:animEffect transition="in" filter="fade">
                                      <p:cBhvr>
                                        <p:cTn id="15" dur="1000"/>
                                        <p:tgtEl>
                                          <p:spTgt spid="19458"/>
                                        </p:tgtEl>
                                      </p:cBhvr>
                                    </p:animEffect>
                                    <p:anim calcmode="lin" valueType="num">
                                      <p:cBhvr>
                                        <p:cTn id="16" dur="1000" fill="hold"/>
                                        <p:tgtEl>
                                          <p:spTgt spid="19458"/>
                                        </p:tgtEl>
                                        <p:attrNameLst>
                                          <p:attrName>ppt_x</p:attrName>
                                        </p:attrNameLst>
                                      </p:cBhvr>
                                      <p:tavLst>
                                        <p:tav tm="0">
                                          <p:val>
                                            <p:strVal val="#ppt_x"/>
                                          </p:val>
                                        </p:tav>
                                        <p:tav tm="100000">
                                          <p:val>
                                            <p:strVal val="#ppt_x"/>
                                          </p:val>
                                        </p:tav>
                                      </p:tavLst>
                                    </p:anim>
                                    <p:anim calcmode="lin" valueType="num">
                                      <p:cBhvr>
                                        <p:cTn id="17" dur="1000" fill="hold"/>
                                        <p:tgtEl>
                                          <p:spTgt spid="19458"/>
                                        </p:tgtEl>
                                        <p:attrNameLst>
                                          <p:attrName>ppt_y</p:attrName>
                                        </p:attrNameLst>
                                      </p:cBhvr>
                                      <p:tavLst>
                                        <p:tav tm="0">
                                          <p:val>
                                            <p:strVal val="#ppt_y+.1"/>
                                          </p:val>
                                        </p:tav>
                                        <p:tav tm="100000">
                                          <p:val>
                                            <p:strVal val="#ppt_y"/>
                                          </p:val>
                                        </p:tav>
                                      </p:tavLst>
                                    </p:anim>
                                  </p:childTnLst>
                                </p:cTn>
                              </p:par>
                              <p:par>
                                <p:cTn id="18" presetID="17"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5" grpId="0"/>
      <p:bldP spid="599052" grpId="0"/>
      <p:bldP spid="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E2904-B84C-415A-B7CB-66896AC14579}"/>
              </a:ext>
            </a:extLst>
          </p:cNvPr>
          <p:cNvSpPr>
            <a:spLocks noGrp="1"/>
          </p:cNvSpPr>
          <p:nvPr>
            <p:ph type="title"/>
          </p:nvPr>
        </p:nvSpPr>
        <p:spPr>
          <a:xfrm>
            <a:off x="4625832" y="2306782"/>
            <a:ext cx="6858002" cy="1122218"/>
          </a:xfrm>
        </p:spPr>
        <p:txBody>
          <a:bodyPr>
            <a:noAutofit/>
          </a:bodyPr>
          <a:lstStyle/>
          <a:p>
            <a:r>
              <a:rPr lang="en-US" sz="8000" b="1" dirty="0"/>
              <a:t>What’s in the Packet?</a:t>
            </a:r>
          </a:p>
        </p:txBody>
      </p:sp>
      <p:pic>
        <p:nvPicPr>
          <p:cNvPr id="6" name="Picture 5">
            <a:extLst>
              <a:ext uri="{FF2B5EF4-FFF2-40B4-BE49-F238E27FC236}">
                <a16:creationId xmlns:a16="http://schemas.microsoft.com/office/drawing/2014/main" id="{7C5507A2-27F6-4EAC-AB33-3464ED158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0940" y="4357254"/>
            <a:ext cx="4261946" cy="2292927"/>
          </a:xfrm>
          <a:prstGeom prst="rect">
            <a:avLst/>
          </a:prstGeom>
        </p:spPr>
      </p:pic>
      <p:pic>
        <p:nvPicPr>
          <p:cNvPr id="8" name="Picture 7">
            <a:extLst>
              <a:ext uri="{FF2B5EF4-FFF2-40B4-BE49-F238E27FC236}">
                <a16:creationId xmlns:a16="http://schemas.microsoft.com/office/drawing/2014/main" id="{88FAB440-3766-4912-A9D1-666F6ADD4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5024" y="4357254"/>
            <a:ext cx="3057236" cy="2292927"/>
          </a:xfrm>
          <a:prstGeom prst="rect">
            <a:avLst/>
          </a:prstGeom>
        </p:spPr>
      </p:pic>
    </p:spTree>
    <p:extLst>
      <p:ext uri="{BB962C8B-B14F-4D97-AF65-F5344CB8AC3E}">
        <p14:creationId xmlns:p14="http://schemas.microsoft.com/office/powerpoint/2010/main" val="6220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5" name="Rectangle 3">
            <a:extLst>
              <a:ext uri="{FF2B5EF4-FFF2-40B4-BE49-F238E27FC236}">
                <a16:creationId xmlns:a16="http://schemas.microsoft.com/office/drawing/2014/main" id="{0BD828DC-798C-4344-8EBF-FB7D5768EE68}"/>
              </a:ext>
            </a:extLst>
          </p:cNvPr>
          <p:cNvSpPr>
            <a:spLocks noChangeArrowheads="1"/>
          </p:cNvSpPr>
          <p:nvPr/>
        </p:nvSpPr>
        <p:spPr bwMode="auto">
          <a:xfrm>
            <a:off x="706584" y="1235076"/>
            <a:ext cx="94725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buFontTx/>
              <a:buChar char="•"/>
            </a:pP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Provide any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utilities</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e.g. electricity, gas or water, which are not furnished by the owner.</a:t>
            </a:r>
            <a:endParaRPr kumimoji="1" lang="en-US" altLang="en-US" sz="2000" dirty="0">
              <a:effectLst>
                <a:outerShdw blurRad="38100" dist="38100" dir="2700000" algn="tl">
                  <a:srgbClr val="000000">
                    <a:alpha val="43137"/>
                  </a:srgbClr>
                </a:outerShdw>
              </a:effectLst>
              <a:latin typeface="Segoe Print" panose="02000600000000000000" pitchFamily="2" charset="0"/>
            </a:endParaRPr>
          </a:p>
        </p:txBody>
      </p:sp>
      <p:sp>
        <p:nvSpPr>
          <p:cNvPr id="596997" name="Rectangle 5">
            <a:extLst>
              <a:ext uri="{FF2B5EF4-FFF2-40B4-BE49-F238E27FC236}">
                <a16:creationId xmlns:a16="http://schemas.microsoft.com/office/drawing/2014/main" id="{C91BE6D3-D085-4F98-9635-5D23B55BD4AD}"/>
              </a:ext>
            </a:extLst>
          </p:cNvPr>
          <p:cNvSpPr>
            <a:spLocks noChangeArrowheads="1"/>
          </p:cNvSpPr>
          <p:nvPr/>
        </p:nvSpPr>
        <p:spPr bwMode="auto">
          <a:xfrm>
            <a:off x="3559650" y="2426384"/>
            <a:ext cx="33121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Provide and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maintain any appliance </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that the owner does not furnish, such as a stove or refrigerator.</a:t>
            </a:r>
          </a:p>
        </p:txBody>
      </p:sp>
      <p:sp>
        <p:nvSpPr>
          <p:cNvPr id="596998" name="Rectangle 6">
            <a:extLst>
              <a:ext uri="{FF2B5EF4-FFF2-40B4-BE49-F238E27FC236}">
                <a16:creationId xmlns:a16="http://schemas.microsoft.com/office/drawing/2014/main" id="{7F4F9370-4238-4C3C-A768-DE95171EC8C8}"/>
              </a:ext>
            </a:extLst>
          </p:cNvPr>
          <p:cNvSpPr>
            <a:spLocks noChangeArrowheads="1"/>
          </p:cNvSpPr>
          <p:nvPr/>
        </p:nvSpPr>
        <p:spPr bwMode="auto">
          <a:xfrm>
            <a:off x="1813442" y="4842437"/>
            <a:ext cx="531168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buFontTx/>
              <a:buChar char="•"/>
            </a:pP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Repair any damages </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to the unit or premises (beyond normal wear and tear) that result in a breach of the HQS.</a:t>
            </a:r>
          </a:p>
        </p:txBody>
      </p:sp>
      <p:sp>
        <p:nvSpPr>
          <p:cNvPr id="7" name="Text Box 2">
            <a:extLst>
              <a:ext uri="{FF2B5EF4-FFF2-40B4-BE49-F238E27FC236}">
                <a16:creationId xmlns:a16="http://schemas.microsoft.com/office/drawing/2014/main" id="{66FEE22A-7BF0-41D1-AAB7-EDF1DE6DBBD4}"/>
              </a:ext>
            </a:extLst>
          </p:cNvPr>
          <p:cNvSpPr txBox="1">
            <a:spLocks noChangeArrowheads="1"/>
          </p:cNvSpPr>
          <p:nvPr/>
        </p:nvSpPr>
        <p:spPr bwMode="auto">
          <a:xfrm>
            <a:off x="2743200" y="258763"/>
            <a:ext cx="6781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5400" b="1" dirty="0">
                <a:solidFill>
                  <a:schemeClr val="accent3">
                    <a:lumMod val="50000"/>
                  </a:schemeClr>
                </a:solidFill>
                <a:effectLst>
                  <a:outerShdw blurRad="38100" dist="38100" dir="2700000" algn="tl">
                    <a:srgbClr val="000000">
                      <a:alpha val="43137"/>
                    </a:srgbClr>
                  </a:outerShdw>
                </a:effectLst>
                <a:latin typeface="Franklin Gothic No.2" pitchFamily="34" charset="0"/>
              </a:rPr>
              <a:t>The Family Must…</a:t>
            </a:r>
          </a:p>
        </p:txBody>
      </p:sp>
      <p:pic>
        <p:nvPicPr>
          <p:cNvPr id="21506" name="Picture 2" descr="Image result for home repairs">
            <a:extLst>
              <a:ext uri="{FF2B5EF4-FFF2-40B4-BE49-F238E27FC236}">
                <a16:creationId xmlns:a16="http://schemas.microsoft.com/office/drawing/2014/main" id="{178B73EE-42BF-4382-9849-1B04E3BB3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835" y="2065339"/>
            <a:ext cx="4090555" cy="272703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5C1133-214E-48B7-9FEF-A1F5DE46B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4" y="2065339"/>
            <a:ext cx="3492416" cy="26159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596995"/>
                                        </p:tgtEl>
                                        <p:attrNameLst>
                                          <p:attrName>style.visibility</p:attrName>
                                        </p:attrNameLst>
                                      </p:cBhvr>
                                      <p:to>
                                        <p:strVal val="visible"/>
                                      </p:to>
                                    </p:set>
                                    <p:anim calcmode="lin" valueType="num">
                                      <p:cBhvr>
                                        <p:cTn id="7" dur="500" fill="hold"/>
                                        <p:tgtEl>
                                          <p:spTgt spid="596995"/>
                                        </p:tgtEl>
                                        <p:attrNameLst>
                                          <p:attrName>ppt_w</p:attrName>
                                        </p:attrNameLst>
                                      </p:cBhvr>
                                      <p:tavLst>
                                        <p:tav tm="0">
                                          <p:val>
                                            <p:strVal val="4/3*#ppt_w"/>
                                          </p:val>
                                        </p:tav>
                                        <p:tav tm="100000">
                                          <p:val>
                                            <p:strVal val="#ppt_w"/>
                                          </p:val>
                                        </p:tav>
                                      </p:tavLst>
                                    </p:anim>
                                    <p:anim calcmode="lin" valueType="num">
                                      <p:cBhvr>
                                        <p:cTn id="8" dur="500" fill="hold"/>
                                        <p:tgtEl>
                                          <p:spTgt spid="596995"/>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288" fill="hold" grpId="0" nodeType="clickEffect">
                                  <p:stCondLst>
                                    <p:cond delay="0"/>
                                  </p:stCondLst>
                                  <p:childTnLst>
                                    <p:set>
                                      <p:cBhvr>
                                        <p:cTn id="17" dur="1" fill="hold">
                                          <p:stCondLst>
                                            <p:cond delay="0"/>
                                          </p:stCondLst>
                                        </p:cTn>
                                        <p:tgtEl>
                                          <p:spTgt spid="596997"/>
                                        </p:tgtEl>
                                        <p:attrNameLst>
                                          <p:attrName>style.visibility</p:attrName>
                                        </p:attrNameLst>
                                      </p:cBhvr>
                                      <p:to>
                                        <p:strVal val="visible"/>
                                      </p:to>
                                    </p:set>
                                    <p:anim calcmode="lin" valueType="num">
                                      <p:cBhvr>
                                        <p:cTn id="18" dur="500" fill="hold"/>
                                        <p:tgtEl>
                                          <p:spTgt spid="596997"/>
                                        </p:tgtEl>
                                        <p:attrNameLst>
                                          <p:attrName>ppt_w</p:attrName>
                                        </p:attrNameLst>
                                      </p:cBhvr>
                                      <p:tavLst>
                                        <p:tav tm="0">
                                          <p:val>
                                            <p:strVal val="4/3*#ppt_w"/>
                                          </p:val>
                                        </p:tav>
                                        <p:tav tm="100000">
                                          <p:val>
                                            <p:strVal val="#ppt_w"/>
                                          </p:val>
                                        </p:tav>
                                      </p:tavLst>
                                    </p:anim>
                                    <p:anim calcmode="lin" valueType="num">
                                      <p:cBhvr>
                                        <p:cTn id="19" dur="500" fill="hold"/>
                                        <p:tgtEl>
                                          <p:spTgt spid="596997"/>
                                        </p:tgtEl>
                                        <p:attrNameLst>
                                          <p:attrName>ppt_h</p:attrName>
                                        </p:attrNameLst>
                                      </p:cBhvr>
                                      <p:tavLst>
                                        <p:tav tm="0">
                                          <p:val>
                                            <p:strVal val="4/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288" fill="hold" grpId="0" nodeType="clickEffect">
                                  <p:stCondLst>
                                    <p:cond delay="0"/>
                                  </p:stCondLst>
                                  <p:childTnLst>
                                    <p:set>
                                      <p:cBhvr>
                                        <p:cTn id="23" dur="1" fill="hold">
                                          <p:stCondLst>
                                            <p:cond delay="0"/>
                                          </p:stCondLst>
                                        </p:cTn>
                                        <p:tgtEl>
                                          <p:spTgt spid="596998"/>
                                        </p:tgtEl>
                                        <p:attrNameLst>
                                          <p:attrName>style.visibility</p:attrName>
                                        </p:attrNameLst>
                                      </p:cBhvr>
                                      <p:to>
                                        <p:strVal val="visible"/>
                                      </p:to>
                                    </p:set>
                                    <p:anim calcmode="lin" valueType="num">
                                      <p:cBhvr>
                                        <p:cTn id="24" dur="500" fill="hold"/>
                                        <p:tgtEl>
                                          <p:spTgt spid="596998"/>
                                        </p:tgtEl>
                                        <p:attrNameLst>
                                          <p:attrName>ppt_w</p:attrName>
                                        </p:attrNameLst>
                                      </p:cBhvr>
                                      <p:tavLst>
                                        <p:tav tm="0">
                                          <p:val>
                                            <p:strVal val="4/3*#ppt_w"/>
                                          </p:val>
                                        </p:tav>
                                        <p:tav tm="100000">
                                          <p:val>
                                            <p:strVal val="#ppt_w"/>
                                          </p:val>
                                        </p:tav>
                                      </p:tavLst>
                                    </p:anim>
                                    <p:anim calcmode="lin" valueType="num">
                                      <p:cBhvr>
                                        <p:cTn id="25" dur="500" fill="hold"/>
                                        <p:tgtEl>
                                          <p:spTgt spid="59699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5" grpId="0" autoUpdateAnimBg="0"/>
      <p:bldP spid="596997" grpId="0" autoUpdateAnimBg="0"/>
      <p:bldP spid="596998" grpId="0" autoUpdateAnimBg="0"/>
      <p:bldP spid="7"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2" name="Rectangle 4">
            <a:extLst>
              <a:ext uri="{FF2B5EF4-FFF2-40B4-BE49-F238E27FC236}">
                <a16:creationId xmlns:a16="http://schemas.microsoft.com/office/drawing/2014/main" id="{16DF056D-D006-4FA0-9910-BF7DC63E8870}"/>
              </a:ext>
            </a:extLst>
          </p:cNvPr>
          <p:cNvSpPr>
            <a:spLocks noChangeArrowheads="1"/>
          </p:cNvSpPr>
          <p:nvPr/>
        </p:nvSpPr>
        <p:spPr bwMode="auto">
          <a:xfrm>
            <a:off x="4461163" y="1489500"/>
            <a:ext cx="71073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4.  If any member of the family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commits</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fraud</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bribery or any act of corruption in connection with any HUD program.</a:t>
            </a:r>
          </a:p>
        </p:txBody>
      </p:sp>
      <p:sp>
        <p:nvSpPr>
          <p:cNvPr id="601093" name="Rectangle 5">
            <a:extLst>
              <a:ext uri="{FF2B5EF4-FFF2-40B4-BE49-F238E27FC236}">
                <a16:creationId xmlns:a16="http://schemas.microsoft.com/office/drawing/2014/main" id="{94D12AF3-D39E-4CD5-B702-ECD0B945C335}"/>
              </a:ext>
            </a:extLst>
          </p:cNvPr>
          <p:cNvSpPr>
            <a:spLocks noChangeArrowheads="1"/>
          </p:cNvSpPr>
          <p:nvPr/>
        </p:nvSpPr>
        <p:spPr bwMode="auto">
          <a:xfrm>
            <a:off x="4738253" y="3213456"/>
            <a:ext cx="54309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5.  If the family currently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owes money to</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any HA</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in connection with </a:t>
            </a:r>
            <a:r>
              <a:rPr kumimoji="1" lang="en-US" altLang="en-US" sz="2000" u="sng"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any</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public housing assistance program.</a:t>
            </a:r>
          </a:p>
        </p:txBody>
      </p:sp>
      <p:sp>
        <p:nvSpPr>
          <p:cNvPr id="601094" name="Rectangle 6">
            <a:extLst>
              <a:ext uri="{FF2B5EF4-FFF2-40B4-BE49-F238E27FC236}">
                <a16:creationId xmlns:a16="http://schemas.microsoft.com/office/drawing/2014/main" id="{42612477-F7B7-43EA-8CCC-3A0113D055C1}"/>
              </a:ext>
            </a:extLst>
          </p:cNvPr>
          <p:cNvSpPr>
            <a:spLocks noChangeArrowheads="1"/>
          </p:cNvSpPr>
          <p:nvPr/>
        </p:nvSpPr>
        <p:spPr bwMode="auto">
          <a:xfrm>
            <a:off x="1981200" y="4953001"/>
            <a:ext cx="8077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6.  If the family has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not reimbursed any HA </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for amounts paid to an owner for rent damages or other amounts due under the lease.</a:t>
            </a:r>
          </a:p>
        </p:txBody>
      </p:sp>
      <p:sp>
        <p:nvSpPr>
          <p:cNvPr id="7" name="Text Box 2">
            <a:extLst>
              <a:ext uri="{FF2B5EF4-FFF2-40B4-BE49-F238E27FC236}">
                <a16:creationId xmlns:a16="http://schemas.microsoft.com/office/drawing/2014/main" id="{3DE1D8F9-9ABB-4534-8548-2758A69E3F47}"/>
              </a:ext>
            </a:extLst>
          </p:cNvPr>
          <p:cNvSpPr txBox="1">
            <a:spLocks noChangeArrowheads="1"/>
          </p:cNvSpPr>
          <p:nvPr/>
        </p:nvSpPr>
        <p:spPr bwMode="auto">
          <a:xfrm>
            <a:off x="540327" y="145982"/>
            <a:ext cx="110282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dirty="0">
                <a:solidFill>
                  <a:schemeClr val="tx2">
                    <a:lumMod val="85000"/>
                    <a:lumOff val="15000"/>
                  </a:schemeClr>
                </a:solidFill>
                <a:effectLst>
                  <a:outerShdw blurRad="38100" dist="38100" dir="2700000" algn="tl">
                    <a:srgbClr val="000000">
                      <a:alpha val="43137"/>
                    </a:srgbClr>
                  </a:outerShdw>
                </a:effectLst>
                <a:latin typeface="Franklin Gothic No.2" pitchFamily="34" charset="0"/>
              </a:rPr>
              <a:t>Grounds for Denial or Termination of Assistance</a:t>
            </a:r>
          </a:p>
        </p:txBody>
      </p:sp>
      <p:pic>
        <p:nvPicPr>
          <p:cNvPr id="3" name="Picture 2">
            <a:extLst>
              <a:ext uri="{FF2B5EF4-FFF2-40B4-BE49-F238E27FC236}">
                <a16:creationId xmlns:a16="http://schemas.microsoft.com/office/drawing/2014/main" id="{60E51891-2B0F-4515-ABC8-62F363899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070" y="1468718"/>
            <a:ext cx="3299952" cy="26425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01092"/>
                                        </p:tgtEl>
                                        <p:attrNameLst>
                                          <p:attrName>style.visibility</p:attrName>
                                        </p:attrNameLst>
                                      </p:cBhvr>
                                      <p:to>
                                        <p:strVal val="visible"/>
                                      </p:to>
                                    </p:set>
                                    <p:anim calcmode="lin" valueType="num">
                                      <p:cBhvr additive="base">
                                        <p:cTn id="7" dur="500"/>
                                        <p:tgtEl>
                                          <p:spTgt spid="601092"/>
                                        </p:tgtEl>
                                        <p:attrNameLst>
                                          <p:attrName>ppt_x</p:attrName>
                                        </p:attrNameLst>
                                      </p:cBhvr>
                                      <p:tavLst>
                                        <p:tav tm="0">
                                          <p:val>
                                            <p:strVal val="#ppt_x+#ppt_w*1.125000"/>
                                          </p:val>
                                        </p:tav>
                                        <p:tav tm="100000">
                                          <p:val>
                                            <p:strVal val="#ppt_x"/>
                                          </p:val>
                                        </p:tav>
                                      </p:tavLst>
                                    </p:anim>
                                    <p:animEffect transition="in" filter="wipe(left)">
                                      <p:cBhvr>
                                        <p:cTn id="8" dur="500"/>
                                        <p:tgtEl>
                                          <p:spTgt spid="60109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601093"/>
                                        </p:tgtEl>
                                        <p:attrNameLst>
                                          <p:attrName>style.visibility</p:attrName>
                                        </p:attrNameLst>
                                      </p:cBhvr>
                                      <p:to>
                                        <p:strVal val="visible"/>
                                      </p:to>
                                    </p:set>
                                    <p:anim calcmode="lin" valueType="num">
                                      <p:cBhvr additive="base">
                                        <p:cTn id="13" dur="500"/>
                                        <p:tgtEl>
                                          <p:spTgt spid="601093"/>
                                        </p:tgtEl>
                                        <p:attrNameLst>
                                          <p:attrName>ppt_x</p:attrName>
                                        </p:attrNameLst>
                                      </p:cBhvr>
                                      <p:tavLst>
                                        <p:tav tm="0">
                                          <p:val>
                                            <p:strVal val="#ppt_x+#ppt_w*1.125000"/>
                                          </p:val>
                                        </p:tav>
                                        <p:tav tm="100000">
                                          <p:val>
                                            <p:strVal val="#ppt_x"/>
                                          </p:val>
                                        </p:tav>
                                      </p:tavLst>
                                    </p:anim>
                                    <p:animEffect transition="in" filter="wipe(left)">
                                      <p:cBhvr>
                                        <p:cTn id="14" dur="500"/>
                                        <p:tgtEl>
                                          <p:spTgt spid="60109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601094"/>
                                        </p:tgtEl>
                                        <p:attrNameLst>
                                          <p:attrName>style.visibility</p:attrName>
                                        </p:attrNameLst>
                                      </p:cBhvr>
                                      <p:to>
                                        <p:strVal val="visible"/>
                                      </p:to>
                                    </p:set>
                                    <p:anim calcmode="lin" valueType="num">
                                      <p:cBhvr additive="base">
                                        <p:cTn id="19" dur="500"/>
                                        <p:tgtEl>
                                          <p:spTgt spid="601094"/>
                                        </p:tgtEl>
                                        <p:attrNameLst>
                                          <p:attrName>ppt_x</p:attrName>
                                        </p:attrNameLst>
                                      </p:cBhvr>
                                      <p:tavLst>
                                        <p:tav tm="0">
                                          <p:val>
                                            <p:strVal val="#ppt_x+#ppt_w*1.125000"/>
                                          </p:val>
                                        </p:tav>
                                        <p:tav tm="100000">
                                          <p:val>
                                            <p:strVal val="#ppt_x"/>
                                          </p:val>
                                        </p:tav>
                                      </p:tavLst>
                                    </p:anim>
                                    <p:animEffect transition="in" filter="wipe(left)">
                                      <p:cBhvr>
                                        <p:cTn id="20" dur="500"/>
                                        <p:tgtEl>
                                          <p:spTgt spid="60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2" grpId="0" autoUpdateAnimBg="0"/>
      <p:bldP spid="601093" grpId="0" autoUpdateAnimBg="0"/>
      <p:bldP spid="60109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8" name="Rectangle 6">
            <a:extLst>
              <a:ext uri="{FF2B5EF4-FFF2-40B4-BE49-F238E27FC236}">
                <a16:creationId xmlns:a16="http://schemas.microsoft.com/office/drawing/2014/main" id="{B3F676B6-A07E-438A-9FF5-F81B60207FF3}"/>
              </a:ext>
            </a:extLst>
          </p:cNvPr>
          <p:cNvSpPr>
            <a:spLocks noChangeArrowheads="1"/>
          </p:cNvSpPr>
          <p:nvPr/>
        </p:nvSpPr>
        <p:spPr bwMode="auto">
          <a:xfrm>
            <a:off x="663269" y="2492538"/>
            <a:ext cx="449062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457200" indent="-457200" algn="just" eaLnBrk="1" hangingPunct="1">
              <a:buAutoNum type="arabicPeriod" startAt="10"/>
            </a:pP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If the family has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engaged in or threatened abusive or violent behavior toward HA personnel</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a:t>
            </a:r>
          </a:p>
          <a:p>
            <a:pPr algn="just" eaLnBrk="1" hangingPunct="1"/>
            <a:endPar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endParaRPr>
          </a:p>
          <a:p>
            <a:pPr algn="just"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This includes verbal as well as physical abuse or violence; use of expletives that are generally considered insulting, racial epithets, or other language, written or oral, which is customarily used to insult or intimidate.</a:t>
            </a:r>
          </a:p>
        </p:txBody>
      </p:sp>
      <p:sp>
        <p:nvSpPr>
          <p:cNvPr id="602119" name="Rectangle 7">
            <a:extLst>
              <a:ext uri="{FF2B5EF4-FFF2-40B4-BE49-F238E27FC236}">
                <a16:creationId xmlns:a16="http://schemas.microsoft.com/office/drawing/2014/main" id="{0F84E443-6A72-4F72-97B7-6F9D861BF08C}"/>
              </a:ext>
            </a:extLst>
          </p:cNvPr>
          <p:cNvSpPr>
            <a:spLocks noChangeArrowheads="1"/>
          </p:cNvSpPr>
          <p:nvPr/>
        </p:nvSpPr>
        <p:spPr bwMode="auto">
          <a:xfrm>
            <a:off x="663269" y="1524440"/>
            <a:ext cx="49807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9.  If the family has remained at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zero assistance </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for over six months.</a:t>
            </a:r>
          </a:p>
        </p:txBody>
      </p:sp>
      <p:sp>
        <p:nvSpPr>
          <p:cNvPr id="7" name="Text Box 2">
            <a:extLst>
              <a:ext uri="{FF2B5EF4-FFF2-40B4-BE49-F238E27FC236}">
                <a16:creationId xmlns:a16="http://schemas.microsoft.com/office/drawing/2014/main" id="{DBD1BB28-9A52-45DA-9173-2F63B25AB929}"/>
              </a:ext>
            </a:extLst>
          </p:cNvPr>
          <p:cNvSpPr txBox="1">
            <a:spLocks noChangeArrowheads="1"/>
          </p:cNvSpPr>
          <p:nvPr/>
        </p:nvSpPr>
        <p:spPr bwMode="auto">
          <a:xfrm>
            <a:off x="540327" y="145982"/>
            <a:ext cx="110282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dirty="0">
                <a:solidFill>
                  <a:schemeClr val="tx2">
                    <a:lumMod val="85000"/>
                    <a:lumOff val="15000"/>
                  </a:schemeClr>
                </a:solidFill>
                <a:effectLst>
                  <a:outerShdw blurRad="38100" dist="38100" dir="2700000" algn="tl">
                    <a:srgbClr val="000000">
                      <a:alpha val="43137"/>
                    </a:srgbClr>
                  </a:outerShdw>
                </a:effectLst>
                <a:latin typeface="Franklin Gothic No.2" pitchFamily="34" charset="0"/>
              </a:rPr>
              <a:t>Grounds for Denial or Termination of Assistance</a:t>
            </a:r>
          </a:p>
        </p:txBody>
      </p:sp>
      <p:sp>
        <p:nvSpPr>
          <p:cNvPr id="2" name="AutoShape 2" descr="come at me bro godfrey GIF by The Orchard Films">
            <a:extLst>
              <a:ext uri="{FF2B5EF4-FFF2-40B4-BE49-F238E27FC236}">
                <a16:creationId xmlns:a16="http://schemas.microsoft.com/office/drawing/2014/main" id="{71A25BA2-259F-45EF-B11F-BEC269A02E60}"/>
              </a:ext>
            </a:extLst>
          </p:cNvPr>
          <p:cNvSpPr>
            <a:spLocks noChangeAspect="1" noChangeArrowheads="1"/>
          </p:cNvSpPr>
          <p:nvPr/>
        </p:nvSpPr>
        <p:spPr bwMode="auto">
          <a:xfrm>
            <a:off x="5943600" y="3276600"/>
            <a:ext cx="3200400" cy="3200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BDF554BD-6A89-487C-8B47-ACF3E96BE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8024" y="2143125"/>
            <a:ext cx="4572000" cy="257175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02119"/>
                                        </p:tgtEl>
                                        <p:attrNameLst>
                                          <p:attrName>style.visibility</p:attrName>
                                        </p:attrNameLst>
                                      </p:cBhvr>
                                      <p:to>
                                        <p:strVal val="visible"/>
                                      </p:to>
                                    </p:set>
                                    <p:anim calcmode="lin" valueType="num">
                                      <p:cBhvr additive="base">
                                        <p:cTn id="7" dur="500"/>
                                        <p:tgtEl>
                                          <p:spTgt spid="602119"/>
                                        </p:tgtEl>
                                        <p:attrNameLst>
                                          <p:attrName>ppt_x</p:attrName>
                                        </p:attrNameLst>
                                      </p:cBhvr>
                                      <p:tavLst>
                                        <p:tav tm="0">
                                          <p:val>
                                            <p:strVal val="#ppt_x+#ppt_w*1.125000"/>
                                          </p:val>
                                        </p:tav>
                                        <p:tav tm="100000">
                                          <p:val>
                                            <p:strVal val="#ppt_x"/>
                                          </p:val>
                                        </p:tav>
                                      </p:tavLst>
                                    </p:anim>
                                    <p:animEffect transition="in" filter="wipe(left)">
                                      <p:cBhvr>
                                        <p:cTn id="8" dur="500"/>
                                        <p:tgtEl>
                                          <p:spTgt spid="6021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602118"/>
                                        </p:tgtEl>
                                        <p:attrNameLst>
                                          <p:attrName>style.visibility</p:attrName>
                                        </p:attrNameLst>
                                      </p:cBhvr>
                                      <p:to>
                                        <p:strVal val="visible"/>
                                      </p:to>
                                    </p:set>
                                    <p:anim calcmode="lin" valueType="num">
                                      <p:cBhvr additive="base">
                                        <p:cTn id="13" dur="500"/>
                                        <p:tgtEl>
                                          <p:spTgt spid="602118"/>
                                        </p:tgtEl>
                                        <p:attrNameLst>
                                          <p:attrName>ppt_x</p:attrName>
                                        </p:attrNameLst>
                                      </p:cBhvr>
                                      <p:tavLst>
                                        <p:tav tm="0">
                                          <p:val>
                                            <p:strVal val="#ppt_x-#ppt_w*1.125000"/>
                                          </p:val>
                                        </p:tav>
                                        <p:tav tm="100000">
                                          <p:val>
                                            <p:strVal val="#ppt_x"/>
                                          </p:val>
                                        </p:tav>
                                      </p:tavLst>
                                    </p:anim>
                                    <p:animEffect transition="in" filter="wipe(right)">
                                      <p:cBhvr>
                                        <p:cTn id="14" dur="500"/>
                                        <p:tgtEl>
                                          <p:spTgt spid="602118"/>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8" grpId="0" autoUpdateAnimBg="0"/>
      <p:bldP spid="60211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6A1881F8-4E71-40CA-9979-BC4BA82D6BE4}"/>
              </a:ext>
            </a:extLst>
          </p:cNvPr>
          <p:cNvSpPr txBox="1">
            <a:spLocks noChangeArrowheads="1"/>
          </p:cNvSpPr>
          <p:nvPr/>
        </p:nvSpPr>
        <p:spPr bwMode="auto">
          <a:xfrm>
            <a:off x="2743200" y="258764"/>
            <a:ext cx="6781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5400" b="1" dirty="0">
                <a:solidFill>
                  <a:schemeClr val="accent1"/>
                </a:solidFill>
                <a:effectLst>
                  <a:outerShdw blurRad="38100" dist="38100" dir="2700000" algn="tl">
                    <a:srgbClr val="000000">
                      <a:alpha val="43137"/>
                    </a:srgbClr>
                  </a:outerShdw>
                </a:effectLst>
                <a:latin typeface="Franklin Gothic No.2" pitchFamily="34" charset="0"/>
              </a:rPr>
              <a:t>Rent Reasonableness</a:t>
            </a:r>
          </a:p>
        </p:txBody>
      </p:sp>
      <p:sp>
        <p:nvSpPr>
          <p:cNvPr id="603139" name="Text Box 3">
            <a:extLst>
              <a:ext uri="{FF2B5EF4-FFF2-40B4-BE49-F238E27FC236}">
                <a16:creationId xmlns:a16="http://schemas.microsoft.com/office/drawing/2014/main" id="{C2C5BBC0-16CE-4B3F-98F2-79D7830B5283}"/>
              </a:ext>
            </a:extLst>
          </p:cNvPr>
          <p:cNvSpPr txBox="1">
            <a:spLocks noChangeArrowheads="1"/>
          </p:cNvSpPr>
          <p:nvPr/>
        </p:nvSpPr>
        <p:spPr bwMode="auto">
          <a:xfrm>
            <a:off x="1184563" y="1491913"/>
            <a:ext cx="565958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Rents charged for comparable units in the private unassisted market, or rents charged by the owner for a comparable unassisted unit in the building or premises.</a:t>
            </a:r>
            <a:endParaRPr lang="en-US" altLang="en-US" sz="2000" dirty="0">
              <a:effectLst>
                <a:outerShdw blurRad="38100" dist="38100" dir="2700000" algn="tl">
                  <a:srgbClr val="000000">
                    <a:alpha val="43137"/>
                  </a:srgbClr>
                </a:outerShdw>
              </a:effectLst>
              <a:latin typeface="Segoe Print" panose="02000600000000000000" pitchFamily="2" charset="0"/>
            </a:endParaRPr>
          </a:p>
        </p:txBody>
      </p:sp>
      <p:sp>
        <p:nvSpPr>
          <p:cNvPr id="603140" name="Text Box 4">
            <a:extLst>
              <a:ext uri="{FF2B5EF4-FFF2-40B4-BE49-F238E27FC236}">
                <a16:creationId xmlns:a16="http://schemas.microsoft.com/office/drawing/2014/main" id="{3069ECDD-3A04-48AB-9027-CFAE7AA967B6}"/>
              </a:ext>
            </a:extLst>
          </p:cNvPr>
          <p:cNvSpPr txBox="1">
            <a:spLocks noChangeArrowheads="1"/>
          </p:cNvSpPr>
          <p:nvPr/>
        </p:nvSpPr>
        <p:spPr bwMode="auto">
          <a:xfrm>
            <a:off x="1184563" y="4059382"/>
            <a:ext cx="54933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The HA will not approve an initial rent or a rent increase without determining that the rent amount is reasonable.</a:t>
            </a:r>
          </a:p>
        </p:txBody>
      </p:sp>
      <p:pic>
        <p:nvPicPr>
          <p:cNvPr id="3" name="Picture 2">
            <a:extLst>
              <a:ext uri="{FF2B5EF4-FFF2-40B4-BE49-F238E27FC236}">
                <a16:creationId xmlns:a16="http://schemas.microsoft.com/office/drawing/2014/main" id="{B6BFE529-58A3-4FE9-A9F4-F29DC5F48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181" y="1491913"/>
            <a:ext cx="3971637" cy="4765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withEffect">
                                  <p:stCondLst>
                                    <p:cond delay="0"/>
                                  </p:stCondLst>
                                  <p:childTnLst>
                                    <p:set>
                                      <p:cBhvr>
                                        <p:cTn id="6" dur="1" fill="hold">
                                          <p:stCondLst>
                                            <p:cond delay="0"/>
                                          </p:stCondLst>
                                        </p:cTn>
                                        <p:tgtEl>
                                          <p:spTgt spid="603139"/>
                                        </p:tgtEl>
                                        <p:attrNameLst>
                                          <p:attrName>style.visibility</p:attrName>
                                        </p:attrNameLst>
                                      </p:cBhvr>
                                      <p:to>
                                        <p:strVal val="visible"/>
                                      </p:to>
                                    </p:set>
                                    <p:animEffect transition="in" filter="slide(fromTop)">
                                      <p:cBhvr>
                                        <p:cTn id="7" dur="500"/>
                                        <p:tgtEl>
                                          <p:spTgt spid="6031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603140"/>
                                        </p:tgtEl>
                                        <p:attrNameLst>
                                          <p:attrName>style.visibility</p:attrName>
                                        </p:attrNameLst>
                                      </p:cBhvr>
                                      <p:to>
                                        <p:strVal val="visible"/>
                                      </p:to>
                                    </p:set>
                                    <p:animEffect transition="in" filter="slide(fromTop)">
                                      <p:cBhvr>
                                        <p:cTn id="12" dur="500"/>
                                        <p:tgtEl>
                                          <p:spTgt spid="603140"/>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39" grpId="0" autoUpdateAnimBg="0"/>
      <p:bldP spid="603140"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D64BD18A-0B41-4316-B4A6-DFC07BC640E8}"/>
              </a:ext>
            </a:extLst>
          </p:cNvPr>
          <p:cNvSpPr txBox="1">
            <a:spLocks noChangeArrowheads="1"/>
          </p:cNvSpPr>
          <p:nvPr/>
        </p:nvSpPr>
        <p:spPr bwMode="auto">
          <a:xfrm>
            <a:off x="422563" y="258764"/>
            <a:ext cx="112291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800" dirty="0">
                <a:solidFill>
                  <a:schemeClr val="tx2">
                    <a:lumMod val="95000"/>
                    <a:lumOff val="5000"/>
                  </a:schemeClr>
                </a:solidFill>
                <a:effectLst>
                  <a:outerShdw blurRad="38100" dist="38100" dir="2700000" algn="tl">
                    <a:srgbClr val="000000">
                      <a:alpha val="43137"/>
                    </a:srgbClr>
                  </a:outerShdw>
                </a:effectLst>
                <a:latin typeface="+mj-lt"/>
              </a:rPr>
              <a:t>Assignment of Bedroom Sizes</a:t>
            </a:r>
          </a:p>
        </p:txBody>
      </p:sp>
      <p:graphicFrame>
        <p:nvGraphicFramePr>
          <p:cNvPr id="605541" name="Group 357">
            <a:extLst>
              <a:ext uri="{FF2B5EF4-FFF2-40B4-BE49-F238E27FC236}">
                <a16:creationId xmlns:a16="http://schemas.microsoft.com/office/drawing/2014/main" id="{853850CE-48AC-453D-BA1B-80AF86D59533}"/>
              </a:ext>
            </a:extLst>
          </p:cNvPr>
          <p:cNvGraphicFramePr>
            <a:graphicFrameLocks noGrp="1"/>
          </p:cNvGraphicFramePr>
          <p:nvPr>
            <p:extLst>
              <p:ext uri="{D42A27DB-BD31-4B8C-83A1-F6EECF244321}">
                <p14:modId xmlns:p14="http://schemas.microsoft.com/office/powerpoint/2010/main" val="1381484329"/>
              </p:ext>
            </p:extLst>
          </p:nvPr>
        </p:nvGraphicFramePr>
        <p:xfrm>
          <a:off x="713509" y="1385456"/>
          <a:ext cx="4592782" cy="4818062"/>
        </p:xfrm>
        <a:graphic>
          <a:graphicData uri="http://schemas.openxmlformats.org/drawingml/2006/table">
            <a:tbl>
              <a:tblPr/>
              <a:tblGrid>
                <a:gridCol w="1213079">
                  <a:extLst>
                    <a:ext uri="{9D8B030D-6E8A-4147-A177-3AD203B41FA5}">
                      <a16:colId xmlns:a16="http://schemas.microsoft.com/office/drawing/2014/main" val="20000"/>
                    </a:ext>
                  </a:extLst>
                </a:gridCol>
                <a:gridCol w="1659772">
                  <a:extLst>
                    <a:ext uri="{9D8B030D-6E8A-4147-A177-3AD203B41FA5}">
                      <a16:colId xmlns:a16="http://schemas.microsoft.com/office/drawing/2014/main" val="20001"/>
                    </a:ext>
                  </a:extLst>
                </a:gridCol>
                <a:gridCol w="1719931">
                  <a:extLst>
                    <a:ext uri="{9D8B030D-6E8A-4147-A177-3AD203B41FA5}">
                      <a16:colId xmlns:a16="http://schemas.microsoft.com/office/drawing/2014/main" val="20002"/>
                    </a:ext>
                  </a:extLst>
                </a:gridCol>
              </a:tblGrid>
              <a:tr h="660444">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1600" b="0" i="0" u="none" strike="noStrike" cap="none" normalizeH="0" baseline="0" dirty="0">
                          <a:ln>
                            <a:noFill/>
                          </a:ln>
                          <a:solidFill>
                            <a:schemeClr val="bg1"/>
                          </a:solidFill>
                          <a:effectLst/>
                          <a:latin typeface="Arial" charset="0"/>
                        </a:rPr>
                        <a:t>Number of Bedrooms</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chemeClr val="tx2"/>
                    </a:solidFill>
                  </a:tcPr>
                </a:tc>
                <a:tc gridSpan="2">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dirty="0">
                          <a:ln>
                            <a:noFill/>
                          </a:ln>
                          <a:solidFill>
                            <a:schemeClr val="bg1"/>
                          </a:solidFill>
                          <a:effectLst/>
                          <a:latin typeface="Arial" charset="0"/>
                        </a:rPr>
                        <a:t>Number of People</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00CC99"/>
                    </a:solidFill>
                  </a:tcPr>
                </a:tc>
                <a:tc hMerge="1">
                  <a:txBody>
                    <a:bodyPr/>
                    <a:lstStyle/>
                    <a:p>
                      <a:endParaRPr lang="en-US"/>
                    </a:p>
                  </a:txBody>
                  <a:tcPr/>
                </a:tc>
                <a:extLst>
                  <a:ext uri="{0D108BD9-81ED-4DB2-BD59-A6C34878D82A}">
                    <a16:rowId xmlns:a16="http://schemas.microsoft.com/office/drawing/2014/main" val="10000"/>
                  </a:ext>
                </a:extLst>
              </a:tr>
              <a:tr h="518194">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endParaRPr kumimoji="0" lang="en-US" sz="2000" b="0" i="0" u="none" strike="noStrike" cap="none" normalizeH="0" baseline="0" dirty="0">
                        <a:ln>
                          <a:noFill/>
                        </a:ln>
                        <a:solidFill>
                          <a:schemeClr val="bg1"/>
                        </a:solidFill>
                        <a:effectLst/>
                        <a:latin typeface="Arial" charset="0"/>
                      </a:endParaRP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dirty="0">
                          <a:ln>
                            <a:noFill/>
                          </a:ln>
                          <a:solidFill>
                            <a:schemeClr val="bg1"/>
                          </a:solidFill>
                          <a:effectLst/>
                          <a:latin typeface="Arial" charset="0"/>
                        </a:rPr>
                        <a:t>Minimum</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Maximum</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518194">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0</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dirty="0">
                          <a:ln>
                            <a:noFill/>
                          </a:ln>
                          <a:solidFill>
                            <a:schemeClr val="bg1"/>
                          </a:solidFill>
                          <a:effectLst/>
                          <a:latin typeface="Arial" charset="0"/>
                        </a:rPr>
                        <a:t>1</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52DBE6"/>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1</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24C7D4"/>
                    </a:solidFill>
                  </a:tcPr>
                </a:tc>
                <a:extLst>
                  <a:ext uri="{0D108BD9-81ED-4DB2-BD59-A6C34878D82A}">
                    <a16:rowId xmlns:a16="http://schemas.microsoft.com/office/drawing/2014/main" val="10002"/>
                  </a:ext>
                </a:extLst>
              </a:tr>
              <a:tr h="518194">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1</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dirty="0">
                          <a:ln>
                            <a:noFill/>
                          </a:ln>
                          <a:solidFill>
                            <a:schemeClr val="bg1"/>
                          </a:solidFill>
                          <a:effectLst/>
                          <a:latin typeface="Arial" charset="0"/>
                        </a:rPr>
                        <a:t>1</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52DBE6"/>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2</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24C7D4"/>
                    </a:solidFill>
                  </a:tcPr>
                </a:tc>
                <a:extLst>
                  <a:ext uri="{0D108BD9-81ED-4DB2-BD59-A6C34878D82A}">
                    <a16:rowId xmlns:a16="http://schemas.microsoft.com/office/drawing/2014/main" val="10003"/>
                  </a:ext>
                </a:extLst>
              </a:tr>
              <a:tr h="530260">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2</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dirty="0">
                          <a:ln>
                            <a:noFill/>
                          </a:ln>
                          <a:solidFill>
                            <a:schemeClr val="bg1"/>
                          </a:solidFill>
                          <a:effectLst/>
                          <a:latin typeface="Arial" charset="0"/>
                        </a:rPr>
                        <a:t>2</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52DBE6"/>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4</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24C7D4"/>
                    </a:solidFill>
                  </a:tcPr>
                </a:tc>
                <a:extLst>
                  <a:ext uri="{0D108BD9-81ED-4DB2-BD59-A6C34878D82A}">
                    <a16:rowId xmlns:a16="http://schemas.microsoft.com/office/drawing/2014/main" val="10004"/>
                  </a:ext>
                </a:extLst>
              </a:tr>
              <a:tr h="518194">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3</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dirty="0">
                          <a:ln>
                            <a:noFill/>
                          </a:ln>
                          <a:solidFill>
                            <a:schemeClr val="bg1"/>
                          </a:solidFill>
                          <a:effectLst/>
                          <a:latin typeface="Arial" charset="0"/>
                        </a:rPr>
                        <a:t>3</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52DBE6"/>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6</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24C7D4"/>
                    </a:solidFill>
                  </a:tcPr>
                </a:tc>
                <a:extLst>
                  <a:ext uri="{0D108BD9-81ED-4DB2-BD59-A6C34878D82A}">
                    <a16:rowId xmlns:a16="http://schemas.microsoft.com/office/drawing/2014/main" val="10005"/>
                  </a:ext>
                </a:extLst>
              </a:tr>
              <a:tr h="518194">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4</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dirty="0">
                          <a:ln>
                            <a:noFill/>
                          </a:ln>
                          <a:solidFill>
                            <a:schemeClr val="bg1"/>
                          </a:solidFill>
                          <a:effectLst/>
                          <a:latin typeface="Arial" charset="0"/>
                        </a:rPr>
                        <a:t>4</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52DBE6"/>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dirty="0">
                          <a:ln>
                            <a:noFill/>
                          </a:ln>
                          <a:solidFill>
                            <a:schemeClr val="bg1"/>
                          </a:solidFill>
                          <a:effectLst/>
                          <a:latin typeface="Arial" charset="0"/>
                        </a:rPr>
                        <a:t>8</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24C7D4"/>
                    </a:solidFill>
                  </a:tcPr>
                </a:tc>
                <a:extLst>
                  <a:ext uri="{0D108BD9-81ED-4DB2-BD59-A6C34878D82A}">
                    <a16:rowId xmlns:a16="http://schemas.microsoft.com/office/drawing/2014/main" val="10006"/>
                  </a:ext>
                </a:extLst>
              </a:tr>
              <a:tr h="518194">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5</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6</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52DBE6"/>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dirty="0">
                          <a:ln>
                            <a:noFill/>
                          </a:ln>
                          <a:solidFill>
                            <a:schemeClr val="bg1"/>
                          </a:solidFill>
                          <a:effectLst/>
                          <a:latin typeface="Arial" charset="0"/>
                        </a:rPr>
                        <a:t>10</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24C7D4"/>
                    </a:solidFill>
                  </a:tcPr>
                </a:tc>
                <a:extLst>
                  <a:ext uri="{0D108BD9-81ED-4DB2-BD59-A6C34878D82A}">
                    <a16:rowId xmlns:a16="http://schemas.microsoft.com/office/drawing/2014/main" val="10007"/>
                  </a:ext>
                </a:extLst>
              </a:tr>
              <a:tr h="518194">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6</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a:ln>
                            <a:noFill/>
                          </a:ln>
                          <a:solidFill>
                            <a:schemeClr val="bg1"/>
                          </a:solidFill>
                          <a:effectLst/>
                          <a:latin typeface="Arial" charset="0"/>
                        </a:rPr>
                        <a:t>8</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52DBE6"/>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000" b="0" i="0" u="none" strike="noStrike" cap="none" normalizeH="0" baseline="0" dirty="0">
                          <a:ln>
                            <a:noFill/>
                          </a:ln>
                          <a:solidFill>
                            <a:schemeClr val="bg1"/>
                          </a:solidFill>
                          <a:effectLst/>
                          <a:latin typeface="Arial" charset="0"/>
                        </a:rPr>
                        <a:t>12</a:t>
                      </a:r>
                    </a:p>
                  </a:txBody>
                  <a:tcPr marT="45723" marB="45723" horzOverflow="overflow">
                    <a:lnL w="12700" cap="flat" cmpd="sng" algn="ctr">
                      <a:solidFill>
                        <a:srgbClr val="000026"/>
                      </a:solidFill>
                      <a:prstDash val="solid"/>
                      <a:miter lim="800000"/>
                      <a:headEnd type="none" w="sm" len="sm"/>
                      <a:tailEnd type="none" w="sm" len="sm"/>
                    </a:lnL>
                    <a:lnR w="12700" cap="flat" cmpd="sng" algn="ctr">
                      <a:solidFill>
                        <a:srgbClr val="000026"/>
                      </a:solidFill>
                      <a:prstDash val="solid"/>
                      <a:miter lim="800000"/>
                      <a:headEnd type="none" w="sm" len="sm"/>
                      <a:tailEnd type="none" w="sm" len="sm"/>
                    </a:lnR>
                    <a:lnT w="12700" cap="flat" cmpd="sng" algn="ctr">
                      <a:solidFill>
                        <a:srgbClr val="000026"/>
                      </a:solidFill>
                      <a:prstDash val="solid"/>
                      <a:miter lim="800000"/>
                      <a:headEnd type="none" w="sm" len="sm"/>
                      <a:tailEnd type="none" w="sm" len="sm"/>
                    </a:lnT>
                    <a:lnB w="12700" cap="flat" cmpd="sng" algn="ctr">
                      <a:solidFill>
                        <a:srgbClr val="000026"/>
                      </a:solidFill>
                      <a:prstDash val="solid"/>
                      <a:miter lim="800000"/>
                      <a:headEnd type="none" w="sm" len="sm"/>
                      <a:tailEnd type="none" w="sm" len="sm"/>
                    </a:lnB>
                    <a:lnTlToBr>
                      <a:noFill/>
                    </a:lnTlToBr>
                    <a:lnBlToTr>
                      <a:noFill/>
                    </a:lnBlToTr>
                    <a:solidFill>
                      <a:srgbClr val="24C7D4"/>
                    </a:solidFill>
                  </a:tcPr>
                </a:tc>
                <a:extLst>
                  <a:ext uri="{0D108BD9-81ED-4DB2-BD59-A6C34878D82A}">
                    <a16:rowId xmlns:a16="http://schemas.microsoft.com/office/drawing/2014/main" val="10008"/>
                  </a:ext>
                </a:extLst>
              </a:tr>
            </a:tbl>
          </a:graphicData>
        </a:graphic>
      </p:graphicFrame>
      <p:pic>
        <p:nvPicPr>
          <p:cNvPr id="34818" name="Picture 2" descr="Image result for floorplan">
            <a:extLst>
              <a:ext uri="{FF2B5EF4-FFF2-40B4-BE49-F238E27FC236}">
                <a16:creationId xmlns:a16="http://schemas.microsoft.com/office/drawing/2014/main" id="{9C86811B-4EED-4BDE-895E-8B9E76EA1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727" y="1570572"/>
            <a:ext cx="5624945" cy="4253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605541"/>
                                        </p:tgtEl>
                                        <p:attrNameLst>
                                          <p:attrName>style.visibility</p:attrName>
                                        </p:attrNameLst>
                                      </p:cBhvr>
                                      <p:to>
                                        <p:strVal val="visible"/>
                                      </p:to>
                                    </p:set>
                                    <p:animEffect transition="in" filter="slide(fromBottom)">
                                      <p:cBhvr>
                                        <p:cTn id="7" dur="500"/>
                                        <p:tgtEl>
                                          <p:spTgt spid="605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a:extLst>
              <a:ext uri="{FF2B5EF4-FFF2-40B4-BE49-F238E27FC236}">
                <a16:creationId xmlns:a16="http://schemas.microsoft.com/office/drawing/2014/main" id="{08E7045B-9302-4B44-BB10-F8DA6AE40A06}"/>
              </a:ext>
            </a:extLst>
          </p:cNvPr>
          <p:cNvSpPr txBox="1">
            <a:spLocks noChangeArrowheads="1"/>
          </p:cNvSpPr>
          <p:nvPr/>
        </p:nvSpPr>
        <p:spPr bwMode="auto">
          <a:xfrm>
            <a:off x="726794" y="1381035"/>
            <a:ext cx="107384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b="1" dirty="0">
                <a:solidFill>
                  <a:schemeClr val="tx2">
                    <a:lumMod val="95000"/>
                    <a:lumOff val="5000"/>
                  </a:schemeClr>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Bedroom size will also be determined using the following guidelines:</a:t>
            </a:r>
          </a:p>
          <a:p>
            <a:pPr eaLnBrk="1" hangingPunct="1"/>
            <a:endParaRPr lang="en-US" altLang="en-US" b="1" dirty="0">
              <a:solidFill>
                <a:schemeClr val="tx2">
                  <a:lumMod val="95000"/>
                  <a:lumOff val="5000"/>
                </a:schemeClr>
              </a:solidFill>
              <a:effectLst>
                <a:outerShdw blurRad="38100" dist="38100" dir="2700000" algn="tl">
                  <a:srgbClr val="000000">
                    <a:alpha val="43137"/>
                  </a:srgbClr>
                </a:outerShdw>
              </a:effectLst>
            </a:endParaRPr>
          </a:p>
        </p:txBody>
      </p:sp>
      <p:sp>
        <p:nvSpPr>
          <p:cNvPr id="607237" name="Text Box 5">
            <a:extLst>
              <a:ext uri="{FF2B5EF4-FFF2-40B4-BE49-F238E27FC236}">
                <a16:creationId xmlns:a16="http://schemas.microsoft.com/office/drawing/2014/main" id="{199D3912-C5CD-4275-BA5F-37EC96DF63EA}"/>
              </a:ext>
            </a:extLst>
          </p:cNvPr>
          <p:cNvSpPr txBox="1">
            <a:spLocks noChangeArrowheads="1"/>
          </p:cNvSpPr>
          <p:nvPr/>
        </p:nvSpPr>
        <p:spPr bwMode="auto">
          <a:xfrm>
            <a:off x="4855704" y="2496563"/>
            <a:ext cx="66095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eaLnBrk="1" hangingPunct="1">
              <a:buFont typeface="Arial" panose="020B0604020202020204" pitchFamily="34" charset="0"/>
              <a:buChar char="•"/>
            </a:pP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Children of the same sex </a:t>
            </a:r>
            <a:r>
              <a:rPr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will</a:t>
            </a: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share a bedroom.</a:t>
            </a:r>
            <a:endParaRPr lang="en-US" altLang="en-US" sz="2000" dirty="0">
              <a:effectLst>
                <a:outerShdw blurRad="38100" dist="38100" dir="2700000" algn="tl">
                  <a:srgbClr val="000000">
                    <a:alpha val="43137"/>
                  </a:srgbClr>
                </a:outerShdw>
              </a:effectLst>
              <a:latin typeface="Segoe Print" panose="02000600000000000000" pitchFamily="2" charset="0"/>
            </a:endParaRPr>
          </a:p>
        </p:txBody>
      </p:sp>
      <p:sp>
        <p:nvSpPr>
          <p:cNvPr id="607238" name="Text Box 6">
            <a:extLst>
              <a:ext uri="{FF2B5EF4-FFF2-40B4-BE49-F238E27FC236}">
                <a16:creationId xmlns:a16="http://schemas.microsoft.com/office/drawing/2014/main" id="{2A14A446-5350-4805-8AD9-C554F2A560AD}"/>
              </a:ext>
            </a:extLst>
          </p:cNvPr>
          <p:cNvSpPr txBox="1">
            <a:spLocks noChangeArrowheads="1"/>
          </p:cNvSpPr>
          <p:nvPr/>
        </p:nvSpPr>
        <p:spPr bwMode="auto">
          <a:xfrm>
            <a:off x="4855704" y="2983936"/>
            <a:ext cx="62077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eaLnBrk="1" hangingPunct="1">
              <a:buFont typeface="Arial" panose="020B0604020202020204" pitchFamily="34" charset="0"/>
              <a:buChar char="•"/>
            </a:pP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Children of the opposite sex will </a:t>
            </a:r>
            <a:r>
              <a:rPr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not</a:t>
            </a: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share a bedroom.</a:t>
            </a:r>
          </a:p>
        </p:txBody>
      </p:sp>
      <p:sp>
        <p:nvSpPr>
          <p:cNvPr id="607239" name="Text Box 7">
            <a:extLst>
              <a:ext uri="{FF2B5EF4-FFF2-40B4-BE49-F238E27FC236}">
                <a16:creationId xmlns:a16="http://schemas.microsoft.com/office/drawing/2014/main" id="{620FFDA1-6FC8-4544-A245-7BDBC06F70D2}"/>
              </a:ext>
            </a:extLst>
          </p:cNvPr>
          <p:cNvSpPr txBox="1">
            <a:spLocks noChangeArrowheads="1"/>
          </p:cNvSpPr>
          <p:nvPr/>
        </p:nvSpPr>
        <p:spPr bwMode="auto">
          <a:xfrm>
            <a:off x="4855704" y="3866349"/>
            <a:ext cx="65066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eaLnBrk="1" hangingPunct="1">
              <a:buFont typeface="Arial" panose="020B0604020202020204" pitchFamily="34" charset="0"/>
              <a:buChar char="•"/>
            </a:pP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Adults and children will </a:t>
            </a:r>
            <a:r>
              <a:rPr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not</a:t>
            </a: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be required to share a bedroom.</a:t>
            </a:r>
          </a:p>
        </p:txBody>
      </p:sp>
      <p:sp>
        <p:nvSpPr>
          <p:cNvPr id="607240" name="Text Box 8">
            <a:extLst>
              <a:ext uri="{FF2B5EF4-FFF2-40B4-BE49-F238E27FC236}">
                <a16:creationId xmlns:a16="http://schemas.microsoft.com/office/drawing/2014/main" id="{FDFDA75B-701E-4106-BB36-67D1BA041787}"/>
              </a:ext>
            </a:extLst>
          </p:cNvPr>
          <p:cNvSpPr txBox="1">
            <a:spLocks noChangeArrowheads="1"/>
          </p:cNvSpPr>
          <p:nvPr/>
        </p:nvSpPr>
        <p:spPr bwMode="auto">
          <a:xfrm>
            <a:off x="4855704" y="4881451"/>
            <a:ext cx="67959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eaLnBrk="1" hangingPunct="1">
              <a:buFont typeface="Arial" panose="020B0604020202020204" pitchFamily="34" charset="0"/>
              <a:buChar char="•"/>
            </a:pP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Foster-adults and children will </a:t>
            </a:r>
            <a:r>
              <a:rPr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not</a:t>
            </a: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be required to share a bedroom with a family member.</a:t>
            </a:r>
          </a:p>
        </p:txBody>
      </p:sp>
      <p:sp>
        <p:nvSpPr>
          <p:cNvPr id="607241" name="Text Box 9">
            <a:extLst>
              <a:ext uri="{FF2B5EF4-FFF2-40B4-BE49-F238E27FC236}">
                <a16:creationId xmlns:a16="http://schemas.microsoft.com/office/drawing/2014/main" id="{8372FA89-4D7E-4C84-8AA4-ED77A125660A}"/>
              </a:ext>
            </a:extLst>
          </p:cNvPr>
          <p:cNvSpPr txBox="1">
            <a:spLocks noChangeArrowheads="1"/>
          </p:cNvSpPr>
          <p:nvPr/>
        </p:nvSpPr>
        <p:spPr bwMode="auto">
          <a:xfrm>
            <a:off x="4855704" y="5722767"/>
            <a:ext cx="5987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eaLnBrk="1" hangingPunct="1">
              <a:buFont typeface="Arial" panose="020B0604020202020204" pitchFamily="34" charset="0"/>
              <a:buChar char="•"/>
            </a:pP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Live-in aides will get a </a:t>
            </a:r>
            <a:r>
              <a:rPr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separate</a:t>
            </a:r>
            <a:r>
              <a:rPr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bedroom.</a:t>
            </a:r>
          </a:p>
        </p:txBody>
      </p:sp>
      <p:sp>
        <p:nvSpPr>
          <p:cNvPr id="9" name="Text Box 2">
            <a:extLst>
              <a:ext uri="{FF2B5EF4-FFF2-40B4-BE49-F238E27FC236}">
                <a16:creationId xmlns:a16="http://schemas.microsoft.com/office/drawing/2014/main" id="{C94B15D3-F10C-483B-95F1-8D3746B46D95}"/>
              </a:ext>
            </a:extLst>
          </p:cNvPr>
          <p:cNvSpPr txBox="1">
            <a:spLocks noChangeArrowheads="1"/>
          </p:cNvSpPr>
          <p:nvPr/>
        </p:nvSpPr>
        <p:spPr bwMode="auto">
          <a:xfrm>
            <a:off x="422563" y="258764"/>
            <a:ext cx="112291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800" dirty="0">
                <a:solidFill>
                  <a:schemeClr val="tx2">
                    <a:lumMod val="95000"/>
                    <a:lumOff val="5000"/>
                  </a:schemeClr>
                </a:solidFill>
                <a:effectLst>
                  <a:outerShdw blurRad="38100" dist="38100" dir="2700000" algn="tl">
                    <a:srgbClr val="000000">
                      <a:alpha val="43137"/>
                    </a:srgbClr>
                  </a:outerShdw>
                </a:effectLst>
                <a:latin typeface="+mj-lt"/>
              </a:rPr>
              <a:t>Assignment of Bedroom Sizes</a:t>
            </a:r>
          </a:p>
        </p:txBody>
      </p:sp>
      <p:pic>
        <p:nvPicPr>
          <p:cNvPr id="35842" name="Picture 2" descr="Image result for share a bedroom">
            <a:extLst>
              <a:ext uri="{FF2B5EF4-FFF2-40B4-BE49-F238E27FC236}">
                <a16:creationId xmlns:a16="http://schemas.microsoft.com/office/drawing/2014/main" id="{9EA92FEA-B3AE-4221-9B09-EB5FEC7AE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00" y="2596848"/>
            <a:ext cx="4273341" cy="28401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7237"/>
                                        </p:tgtEl>
                                        <p:attrNameLst>
                                          <p:attrName>style.visibility</p:attrName>
                                        </p:attrNameLst>
                                      </p:cBhvr>
                                      <p:to>
                                        <p:strVal val="visible"/>
                                      </p:to>
                                    </p:set>
                                    <p:animEffect transition="in" filter="wipe(left)">
                                      <p:cBhvr>
                                        <p:cTn id="7" dur="500"/>
                                        <p:tgtEl>
                                          <p:spTgt spid="6072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7238"/>
                                        </p:tgtEl>
                                        <p:attrNameLst>
                                          <p:attrName>style.visibility</p:attrName>
                                        </p:attrNameLst>
                                      </p:cBhvr>
                                      <p:to>
                                        <p:strVal val="visible"/>
                                      </p:to>
                                    </p:set>
                                    <p:animEffect transition="in" filter="wipe(left)">
                                      <p:cBhvr>
                                        <p:cTn id="12" dur="500"/>
                                        <p:tgtEl>
                                          <p:spTgt spid="6072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07239"/>
                                        </p:tgtEl>
                                        <p:attrNameLst>
                                          <p:attrName>style.visibility</p:attrName>
                                        </p:attrNameLst>
                                      </p:cBhvr>
                                      <p:to>
                                        <p:strVal val="visible"/>
                                      </p:to>
                                    </p:set>
                                    <p:animEffect transition="in" filter="wipe(left)">
                                      <p:cBhvr>
                                        <p:cTn id="17" dur="500"/>
                                        <p:tgtEl>
                                          <p:spTgt spid="6072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07240"/>
                                        </p:tgtEl>
                                        <p:attrNameLst>
                                          <p:attrName>style.visibility</p:attrName>
                                        </p:attrNameLst>
                                      </p:cBhvr>
                                      <p:to>
                                        <p:strVal val="visible"/>
                                      </p:to>
                                    </p:set>
                                    <p:animEffect transition="in" filter="wipe(left)">
                                      <p:cBhvr>
                                        <p:cTn id="22" dur="500"/>
                                        <p:tgtEl>
                                          <p:spTgt spid="6072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07241"/>
                                        </p:tgtEl>
                                        <p:attrNameLst>
                                          <p:attrName>style.visibility</p:attrName>
                                        </p:attrNameLst>
                                      </p:cBhvr>
                                      <p:to>
                                        <p:strVal val="visible"/>
                                      </p:to>
                                    </p:set>
                                    <p:animEffect transition="in" filter="wipe(left)">
                                      <p:cBhvr>
                                        <p:cTn id="27" dur="500"/>
                                        <p:tgtEl>
                                          <p:spTgt spid="607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37" grpId="0" autoUpdateAnimBg="0"/>
      <p:bldP spid="607238" grpId="0" autoUpdateAnimBg="0"/>
      <p:bldP spid="607239" grpId="0" autoUpdateAnimBg="0"/>
      <p:bldP spid="607240" grpId="0" autoUpdateAnimBg="0"/>
      <p:bldP spid="60724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rockingham county map nc">
            <a:extLst>
              <a:ext uri="{FF2B5EF4-FFF2-40B4-BE49-F238E27FC236}">
                <a16:creationId xmlns:a16="http://schemas.microsoft.com/office/drawing/2014/main" id="{DD3ED5D7-A214-4213-B7AB-2F02C3EA4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619" y="-202675"/>
            <a:ext cx="7720879" cy="3834297"/>
          </a:xfrm>
          <a:prstGeom prst="rect">
            <a:avLst/>
          </a:prstGeom>
          <a:noFill/>
          <a:extLst>
            <a:ext uri="{909E8E84-426E-40DD-AFC4-6F175D3DCCD1}">
              <a14:hiddenFill xmlns:a14="http://schemas.microsoft.com/office/drawing/2010/main">
                <a:solidFill>
                  <a:srgbClr val="FFFFFF"/>
                </a:solidFill>
              </a14:hiddenFill>
            </a:ext>
          </a:extLst>
        </p:spPr>
      </p:pic>
      <p:sp>
        <p:nvSpPr>
          <p:cNvPr id="27650" name="Rectangle 2">
            <a:extLst>
              <a:ext uri="{FF2B5EF4-FFF2-40B4-BE49-F238E27FC236}">
                <a16:creationId xmlns:a16="http://schemas.microsoft.com/office/drawing/2014/main" id="{0BC9D2EE-1657-47F0-9198-58B566BB4E89}"/>
              </a:ext>
            </a:extLst>
          </p:cNvPr>
          <p:cNvSpPr>
            <a:spLocks noChangeArrowheads="1"/>
          </p:cNvSpPr>
          <p:nvPr/>
        </p:nvSpPr>
        <p:spPr bwMode="auto">
          <a:xfrm>
            <a:off x="6446259" y="457200"/>
            <a:ext cx="537166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kumimoji="1" lang="en-US" altLang="en-US" sz="5400" b="1" dirty="0">
                <a:effectLst>
                  <a:outerShdw blurRad="38100" dist="38100" dir="2700000" algn="tl">
                    <a:srgbClr val="000000">
                      <a:alpha val="43137"/>
                    </a:srgbClr>
                  </a:outerShdw>
                </a:effectLst>
                <a:latin typeface="+mj-lt"/>
                <a:cs typeface="Times New Roman" panose="02020603050405020304" pitchFamily="18" charset="0"/>
              </a:rPr>
              <a:t>Where Can I Get an Apartment?</a:t>
            </a:r>
          </a:p>
        </p:txBody>
      </p:sp>
      <p:sp>
        <p:nvSpPr>
          <p:cNvPr id="611331" name="Text Box 3">
            <a:extLst>
              <a:ext uri="{FF2B5EF4-FFF2-40B4-BE49-F238E27FC236}">
                <a16:creationId xmlns:a16="http://schemas.microsoft.com/office/drawing/2014/main" id="{B9A267D4-EF60-41B1-825E-33DE314A4A83}"/>
              </a:ext>
            </a:extLst>
          </p:cNvPr>
          <p:cNvSpPr txBox="1">
            <a:spLocks noChangeArrowheads="1"/>
          </p:cNvSpPr>
          <p:nvPr/>
        </p:nvSpPr>
        <p:spPr bwMode="auto">
          <a:xfrm>
            <a:off x="761999" y="4048669"/>
            <a:ext cx="10848109"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With your Voucher you may lease a unit anywhere in Rockingham County. </a:t>
            </a:r>
          </a:p>
          <a:p>
            <a:pPr algn="just"/>
            <a:endPar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endParaRPr>
          </a:p>
          <a:p>
            <a:pPr algn="just">
              <a:lnSpc>
                <a:spcPct val="150000"/>
              </a:lnSpc>
            </a:pP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If you locate a unit outside the jurisdiction of The New Reidsville Housing Authority, you will need to exercise </a:t>
            </a:r>
            <a:r>
              <a:rPr kumimoji="1" lang="en-US" altLang="en-US" sz="2000" dirty="0">
                <a:solidFill>
                  <a:srgbClr val="FF0000"/>
                </a:solidFill>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portability</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a:t>
            </a:r>
            <a:r>
              <a:rPr kumimoji="1" lang="en-US" altLang="en-US" sz="2000" b="1" i="1" u="sng"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if you are eligible . </a:t>
            </a:r>
            <a:r>
              <a:rPr kumimoji="1" lang="en-US" altLang="en-US" sz="2000" dirty="0">
                <a:effectLst>
                  <a:outerShdw blurRad="38100" dist="38100" dir="2700000" algn="tl">
                    <a:srgbClr val="000000">
                      <a:alpha val="43137"/>
                    </a:srgbClr>
                  </a:outerShdw>
                </a:effectLst>
                <a:latin typeface="Segoe Print" panose="02000600000000000000" pitchFamily="2" charset="0"/>
                <a:cs typeface="Times New Roman" panose="02020603050405020304" pitchFamily="18" charset="0"/>
              </a:rPr>
              <a:t>  Usually you will not be eligible to port unless you have been on Section 8 for at least 1 year.</a:t>
            </a:r>
          </a:p>
          <a:p>
            <a:pPr algn="just" eaLnBrk="1" hangingPunct="1"/>
            <a:endParaRPr lang="en-US" altLang="en-US" sz="2000" dirty="0">
              <a:effectLst>
                <a:outerShdw blurRad="38100" dist="38100" dir="2700000" algn="tl">
                  <a:srgbClr val="000000">
                    <a:alpha val="43137"/>
                  </a:srgbClr>
                </a:outerShdw>
              </a:effectLst>
              <a:latin typeface="Segoe Print" panose="020006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11331"/>
                                        </p:tgtEl>
                                        <p:attrNameLst>
                                          <p:attrName>style.visibility</p:attrName>
                                        </p:attrNameLst>
                                      </p:cBhvr>
                                      <p:to>
                                        <p:strVal val="visible"/>
                                      </p:to>
                                    </p:set>
                                    <p:animEffect transition="in" filter="blinds(horizontal)">
                                      <p:cBhvr>
                                        <p:cTn id="7" dur="500"/>
                                        <p:tgtEl>
                                          <p:spTgt spid="611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a:extLst>
              <a:ext uri="{FF2B5EF4-FFF2-40B4-BE49-F238E27FC236}">
                <a16:creationId xmlns:a16="http://schemas.microsoft.com/office/drawing/2014/main" id="{962E9072-52F7-4BF1-9BF3-16A33627C69A}"/>
              </a:ext>
            </a:extLst>
          </p:cNvPr>
          <p:cNvSpPr>
            <a:spLocks noChangeArrowheads="1"/>
          </p:cNvSpPr>
          <p:nvPr/>
        </p:nvSpPr>
        <p:spPr bwMode="auto">
          <a:xfrm>
            <a:off x="1233055" y="152400"/>
            <a:ext cx="928254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000" b="1" dirty="0">
                <a:solidFill>
                  <a:schemeClr val="tx2"/>
                </a:solidFill>
                <a:latin typeface="+mj-lt"/>
                <a:cs typeface="Times New Roman" panose="02020603050405020304" pitchFamily="18" charset="0"/>
              </a:rPr>
              <a:t>What To Do  When You Find A Place To Live</a:t>
            </a:r>
          </a:p>
        </p:txBody>
      </p:sp>
      <p:sp>
        <p:nvSpPr>
          <p:cNvPr id="620547" name="Text Box 3">
            <a:extLst>
              <a:ext uri="{FF2B5EF4-FFF2-40B4-BE49-F238E27FC236}">
                <a16:creationId xmlns:a16="http://schemas.microsoft.com/office/drawing/2014/main" id="{2082C8BA-6C66-4F56-8F18-0C1A2A3F69B7}"/>
              </a:ext>
            </a:extLst>
          </p:cNvPr>
          <p:cNvSpPr txBox="1">
            <a:spLocks noChangeArrowheads="1"/>
          </p:cNvSpPr>
          <p:nvPr/>
        </p:nvSpPr>
        <p:spPr bwMode="auto">
          <a:xfrm>
            <a:off x="955960" y="1676401"/>
            <a:ext cx="99337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kumimoji="1" lang="en-US" altLang="en-US" sz="2000" dirty="0">
                <a:latin typeface="Segoe Print" panose="02000600000000000000" pitchFamily="2" charset="0"/>
                <a:cs typeface="Times New Roman" panose="02020603050405020304" pitchFamily="18" charset="0"/>
              </a:rPr>
              <a:t>  Make an appointment with the owner or manager to see the unit  (</a:t>
            </a:r>
            <a:r>
              <a:rPr kumimoji="1" lang="en-US" altLang="en-US" sz="2000" dirty="0">
                <a:solidFill>
                  <a:srgbClr val="FF0000"/>
                </a:solidFill>
                <a:latin typeface="Segoe Print" panose="02000600000000000000" pitchFamily="2" charset="0"/>
                <a:cs typeface="Times New Roman" panose="02020603050405020304" pitchFamily="18" charset="0"/>
              </a:rPr>
              <a:t>inside and outside</a:t>
            </a:r>
            <a:r>
              <a:rPr kumimoji="1" lang="en-US" altLang="en-US" sz="2000" dirty="0">
                <a:latin typeface="Segoe Print" panose="02000600000000000000" pitchFamily="2" charset="0"/>
                <a:cs typeface="Times New Roman" panose="02020603050405020304" pitchFamily="18" charset="0"/>
              </a:rPr>
              <a:t>)</a:t>
            </a:r>
          </a:p>
        </p:txBody>
      </p:sp>
      <p:sp>
        <p:nvSpPr>
          <p:cNvPr id="620548" name="Text Box 4">
            <a:extLst>
              <a:ext uri="{FF2B5EF4-FFF2-40B4-BE49-F238E27FC236}">
                <a16:creationId xmlns:a16="http://schemas.microsoft.com/office/drawing/2014/main" id="{D6B87F51-0248-4EEA-A2FD-2DBEB7B028CE}"/>
              </a:ext>
            </a:extLst>
          </p:cNvPr>
          <p:cNvSpPr txBox="1">
            <a:spLocks noChangeArrowheads="1"/>
          </p:cNvSpPr>
          <p:nvPr/>
        </p:nvSpPr>
        <p:spPr bwMode="auto">
          <a:xfrm>
            <a:off x="928246" y="2438401"/>
            <a:ext cx="6947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kumimoji="1" lang="en-US" altLang="en-US" sz="2000" dirty="0">
                <a:latin typeface="Segoe Print" panose="02000600000000000000" pitchFamily="2" charset="0"/>
                <a:cs typeface="Times New Roman" panose="02020603050405020304" pitchFamily="18" charset="0"/>
              </a:rPr>
              <a:t>  Request Landlord </a:t>
            </a:r>
            <a:r>
              <a:rPr kumimoji="1" lang="en-US" altLang="en-US" sz="2000" dirty="0">
                <a:solidFill>
                  <a:srgbClr val="FF0000"/>
                </a:solidFill>
                <a:latin typeface="Segoe Print" panose="02000600000000000000" pitchFamily="2" charset="0"/>
                <a:cs typeface="Times New Roman" panose="02020603050405020304" pitchFamily="18" charset="0"/>
              </a:rPr>
              <a:t>fill out Tenancy Approval Form</a:t>
            </a:r>
          </a:p>
        </p:txBody>
      </p:sp>
      <p:sp>
        <p:nvSpPr>
          <p:cNvPr id="620549" name="Text Box 5">
            <a:extLst>
              <a:ext uri="{FF2B5EF4-FFF2-40B4-BE49-F238E27FC236}">
                <a16:creationId xmlns:a16="http://schemas.microsoft.com/office/drawing/2014/main" id="{C0A4EA74-92D2-47AC-A337-E6EEF24AE542}"/>
              </a:ext>
            </a:extLst>
          </p:cNvPr>
          <p:cNvSpPr txBox="1">
            <a:spLocks noChangeArrowheads="1"/>
          </p:cNvSpPr>
          <p:nvPr/>
        </p:nvSpPr>
        <p:spPr bwMode="auto">
          <a:xfrm>
            <a:off x="955961" y="3159851"/>
            <a:ext cx="8428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kumimoji="1" lang="en-US" altLang="en-US" sz="2000" dirty="0">
                <a:latin typeface="Segoe Print" panose="02000600000000000000" pitchFamily="2" charset="0"/>
                <a:cs typeface="Times New Roman" panose="02020603050405020304" pitchFamily="18" charset="0"/>
              </a:rPr>
              <a:t>  The </a:t>
            </a:r>
            <a:r>
              <a:rPr kumimoji="1" lang="en-US" altLang="en-US" sz="2000" dirty="0">
                <a:solidFill>
                  <a:srgbClr val="FF0000"/>
                </a:solidFill>
                <a:latin typeface="Segoe Print" panose="02000600000000000000" pitchFamily="2" charset="0"/>
                <a:cs typeface="Times New Roman" panose="02020603050405020304" pitchFamily="18" charset="0"/>
              </a:rPr>
              <a:t>Request for Tenancy Approval </a:t>
            </a:r>
            <a:r>
              <a:rPr kumimoji="1" lang="en-US" altLang="en-US" sz="2000" dirty="0">
                <a:latin typeface="Segoe Print" panose="02000600000000000000" pitchFamily="2" charset="0"/>
                <a:cs typeface="Times New Roman" panose="02020603050405020304" pitchFamily="18" charset="0"/>
              </a:rPr>
              <a:t>and the </a:t>
            </a:r>
            <a:r>
              <a:rPr kumimoji="1" lang="en-US" altLang="en-US" sz="2000" dirty="0">
                <a:solidFill>
                  <a:srgbClr val="FF0000"/>
                </a:solidFill>
                <a:latin typeface="Segoe Print" panose="02000600000000000000" pitchFamily="2" charset="0"/>
                <a:cs typeface="Times New Roman" panose="02020603050405020304" pitchFamily="18" charset="0"/>
              </a:rPr>
              <a:t>Lead-Based Paint Certification </a:t>
            </a:r>
            <a:r>
              <a:rPr kumimoji="1" lang="en-US" altLang="en-US" sz="2000" dirty="0">
                <a:latin typeface="Segoe Print" panose="02000600000000000000" pitchFamily="2" charset="0"/>
                <a:cs typeface="Times New Roman" panose="02020603050405020304" pitchFamily="18" charset="0"/>
              </a:rPr>
              <a:t>must be returned to  RHA.</a:t>
            </a:r>
          </a:p>
        </p:txBody>
      </p:sp>
      <p:sp>
        <p:nvSpPr>
          <p:cNvPr id="620550" name="Text Box 6">
            <a:extLst>
              <a:ext uri="{FF2B5EF4-FFF2-40B4-BE49-F238E27FC236}">
                <a16:creationId xmlns:a16="http://schemas.microsoft.com/office/drawing/2014/main" id="{00460DD8-6FFF-4CDC-A73F-8A866B4FB30F}"/>
              </a:ext>
            </a:extLst>
          </p:cNvPr>
          <p:cNvSpPr txBox="1">
            <a:spLocks noChangeArrowheads="1"/>
          </p:cNvSpPr>
          <p:nvPr/>
        </p:nvSpPr>
        <p:spPr bwMode="auto">
          <a:xfrm>
            <a:off x="955960" y="5469138"/>
            <a:ext cx="4791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kumimoji="1" lang="en-US" altLang="en-US" sz="2000" dirty="0">
                <a:latin typeface="Segoe Print" panose="02000600000000000000" pitchFamily="2" charset="0"/>
                <a:cs typeface="Times New Roman" panose="02020603050405020304" pitchFamily="18" charset="0"/>
              </a:rPr>
              <a:t>  Sign a lease and lease addendum</a:t>
            </a:r>
          </a:p>
        </p:txBody>
      </p:sp>
      <p:sp>
        <p:nvSpPr>
          <p:cNvPr id="620551" name="Rectangle 7">
            <a:extLst>
              <a:ext uri="{FF2B5EF4-FFF2-40B4-BE49-F238E27FC236}">
                <a16:creationId xmlns:a16="http://schemas.microsoft.com/office/drawing/2014/main" id="{9FFF4E0F-04AB-458C-A4FD-F7BFB50204DF}"/>
              </a:ext>
            </a:extLst>
          </p:cNvPr>
          <p:cNvSpPr>
            <a:spLocks noChangeArrowheads="1"/>
          </p:cNvSpPr>
          <p:nvPr/>
        </p:nvSpPr>
        <p:spPr bwMode="auto">
          <a:xfrm>
            <a:off x="955960" y="4049699"/>
            <a:ext cx="7315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kumimoji="1" lang="en-US" altLang="en-US" sz="2800" b="1" dirty="0">
                <a:latin typeface="Segoe Print" panose="02000600000000000000" pitchFamily="2" charset="0"/>
                <a:cs typeface="Times New Roman" panose="02020603050405020304" pitchFamily="18" charset="0"/>
              </a:rPr>
              <a:t>  When the unit passes </a:t>
            </a:r>
            <a:r>
              <a:rPr kumimoji="1" lang="en-US" altLang="en-US" sz="2800" b="1" dirty="0">
                <a:solidFill>
                  <a:srgbClr val="FF0000"/>
                </a:solidFill>
                <a:latin typeface="Segoe Print" panose="02000600000000000000" pitchFamily="2" charset="0"/>
                <a:cs typeface="Times New Roman" panose="02020603050405020304" pitchFamily="18" charset="0"/>
              </a:rPr>
              <a:t>inspection</a:t>
            </a:r>
            <a:r>
              <a:rPr kumimoji="1" lang="en-US" altLang="en-US" sz="2800" b="1" dirty="0">
                <a:latin typeface="Segoe Print" panose="02000600000000000000" pitchFamily="2" charset="0"/>
                <a:cs typeface="Times New Roman" panose="02020603050405020304" pitchFamily="18" charset="0"/>
              </a:rPr>
              <a:t>,                              you may move in.</a:t>
            </a:r>
          </a:p>
        </p:txBody>
      </p:sp>
      <p:sp>
        <p:nvSpPr>
          <p:cNvPr id="620553" name="Text Box 9">
            <a:extLst>
              <a:ext uri="{FF2B5EF4-FFF2-40B4-BE49-F238E27FC236}">
                <a16:creationId xmlns:a16="http://schemas.microsoft.com/office/drawing/2014/main" id="{90BA1A36-39CE-4CCA-A309-DEFB093F263D}"/>
              </a:ext>
            </a:extLst>
          </p:cNvPr>
          <p:cNvSpPr txBox="1">
            <a:spLocks noChangeArrowheads="1"/>
          </p:cNvSpPr>
          <p:nvPr/>
        </p:nvSpPr>
        <p:spPr bwMode="auto">
          <a:xfrm>
            <a:off x="955960" y="4814859"/>
            <a:ext cx="5950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kumimoji="1" lang="en-US" altLang="en-US" sz="2000" b="1" dirty="0">
                <a:latin typeface="Segoe Print" panose="02000600000000000000" pitchFamily="2" charset="0"/>
                <a:cs typeface="Times New Roman" panose="02020603050405020304" pitchFamily="18" charset="0"/>
              </a:rPr>
              <a:t>  But not until the </a:t>
            </a:r>
            <a:r>
              <a:rPr kumimoji="1" lang="en-US" altLang="en-US" sz="2000" b="1" dirty="0">
                <a:solidFill>
                  <a:srgbClr val="FF0000"/>
                </a:solidFill>
                <a:latin typeface="Segoe Print" panose="02000600000000000000" pitchFamily="2" charset="0"/>
                <a:cs typeface="Times New Roman" panose="02020603050405020304" pitchFamily="18" charset="0"/>
              </a:rPr>
              <a:t>Utilities</a:t>
            </a:r>
            <a:r>
              <a:rPr kumimoji="1" lang="en-US" altLang="en-US" sz="2000" b="1" dirty="0">
                <a:latin typeface="Segoe Print" panose="02000600000000000000" pitchFamily="2" charset="0"/>
                <a:cs typeface="Times New Roman" panose="02020603050405020304" pitchFamily="18" charset="0"/>
              </a:rPr>
              <a:t> are turned on!!!</a:t>
            </a:r>
          </a:p>
        </p:txBody>
      </p:sp>
      <p:pic>
        <p:nvPicPr>
          <p:cNvPr id="37890" name="Picture 2" descr="moving stan marsh GIF by South Park ">
            <a:extLst>
              <a:ext uri="{FF2B5EF4-FFF2-40B4-BE49-F238E27FC236}">
                <a16:creationId xmlns:a16="http://schemas.microsoft.com/office/drawing/2014/main" id="{E657B4CA-E8F2-4792-80A4-080866DE289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14297" y="4276866"/>
            <a:ext cx="4220503" cy="23740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0546"/>
                                        </p:tgtEl>
                                        <p:attrNameLst>
                                          <p:attrName>style.visibility</p:attrName>
                                        </p:attrNameLst>
                                      </p:cBhvr>
                                      <p:to>
                                        <p:strVal val="visible"/>
                                      </p:to>
                                    </p:set>
                                    <p:animEffect transition="in" filter="wipe(left)">
                                      <p:cBhvr>
                                        <p:cTn id="7" dur="500"/>
                                        <p:tgtEl>
                                          <p:spTgt spid="6205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20547"/>
                                        </p:tgtEl>
                                        <p:attrNameLst>
                                          <p:attrName>style.visibility</p:attrName>
                                        </p:attrNameLst>
                                      </p:cBhvr>
                                      <p:to>
                                        <p:strVal val="visible"/>
                                      </p:to>
                                    </p:set>
                                    <p:anim calcmode="lin" valueType="num">
                                      <p:cBhvr additive="base">
                                        <p:cTn id="12" dur="500" fill="hold"/>
                                        <p:tgtEl>
                                          <p:spTgt spid="620547"/>
                                        </p:tgtEl>
                                        <p:attrNameLst>
                                          <p:attrName>ppt_x</p:attrName>
                                        </p:attrNameLst>
                                      </p:cBhvr>
                                      <p:tavLst>
                                        <p:tav tm="0">
                                          <p:val>
                                            <p:strVal val="0-#ppt_w/2"/>
                                          </p:val>
                                        </p:tav>
                                        <p:tav tm="100000">
                                          <p:val>
                                            <p:strVal val="#ppt_x"/>
                                          </p:val>
                                        </p:tav>
                                      </p:tavLst>
                                    </p:anim>
                                    <p:anim calcmode="lin" valueType="num">
                                      <p:cBhvr additive="base">
                                        <p:cTn id="13" dur="500" fill="hold"/>
                                        <p:tgtEl>
                                          <p:spTgt spid="62054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20548"/>
                                        </p:tgtEl>
                                        <p:attrNameLst>
                                          <p:attrName>style.visibility</p:attrName>
                                        </p:attrNameLst>
                                      </p:cBhvr>
                                      <p:to>
                                        <p:strVal val="visible"/>
                                      </p:to>
                                    </p:set>
                                    <p:anim calcmode="lin" valueType="num">
                                      <p:cBhvr additive="base">
                                        <p:cTn id="18" dur="500" fill="hold"/>
                                        <p:tgtEl>
                                          <p:spTgt spid="620548"/>
                                        </p:tgtEl>
                                        <p:attrNameLst>
                                          <p:attrName>ppt_x</p:attrName>
                                        </p:attrNameLst>
                                      </p:cBhvr>
                                      <p:tavLst>
                                        <p:tav tm="0">
                                          <p:val>
                                            <p:strVal val="0-#ppt_w/2"/>
                                          </p:val>
                                        </p:tav>
                                        <p:tav tm="100000">
                                          <p:val>
                                            <p:strVal val="#ppt_x"/>
                                          </p:val>
                                        </p:tav>
                                      </p:tavLst>
                                    </p:anim>
                                    <p:anim calcmode="lin" valueType="num">
                                      <p:cBhvr additive="base">
                                        <p:cTn id="19" dur="500" fill="hold"/>
                                        <p:tgtEl>
                                          <p:spTgt spid="62054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20549"/>
                                        </p:tgtEl>
                                        <p:attrNameLst>
                                          <p:attrName>style.visibility</p:attrName>
                                        </p:attrNameLst>
                                      </p:cBhvr>
                                      <p:to>
                                        <p:strVal val="visible"/>
                                      </p:to>
                                    </p:set>
                                    <p:anim calcmode="lin" valueType="num">
                                      <p:cBhvr additive="base">
                                        <p:cTn id="24" dur="500" fill="hold"/>
                                        <p:tgtEl>
                                          <p:spTgt spid="620549"/>
                                        </p:tgtEl>
                                        <p:attrNameLst>
                                          <p:attrName>ppt_x</p:attrName>
                                        </p:attrNameLst>
                                      </p:cBhvr>
                                      <p:tavLst>
                                        <p:tav tm="0">
                                          <p:val>
                                            <p:strVal val="0-#ppt_w/2"/>
                                          </p:val>
                                        </p:tav>
                                        <p:tav tm="100000">
                                          <p:val>
                                            <p:strVal val="#ppt_x"/>
                                          </p:val>
                                        </p:tav>
                                      </p:tavLst>
                                    </p:anim>
                                    <p:anim calcmode="lin" valueType="num">
                                      <p:cBhvr additive="base">
                                        <p:cTn id="25" dur="500" fill="hold"/>
                                        <p:tgtEl>
                                          <p:spTgt spid="62054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620551"/>
                                        </p:tgtEl>
                                        <p:attrNameLst>
                                          <p:attrName>style.visibility</p:attrName>
                                        </p:attrNameLst>
                                      </p:cBhvr>
                                      <p:to>
                                        <p:strVal val="visible"/>
                                      </p:to>
                                    </p:set>
                                    <p:anim calcmode="lin" valueType="num">
                                      <p:cBhvr additive="base">
                                        <p:cTn id="30" dur="500" fill="hold"/>
                                        <p:tgtEl>
                                          <p:spTgt spid="620551"/>
                                        </p:tgtEl>
                                        <p:attrNameLst>
                                          <p:attrName>ppt_x</p:attrName>
                                        </p:attrNameLst>
                                      </p:cBhvr>
                                      <p:tavLst>
                                        <p:tav tm="0">
                                          <p:val>
                                            <p:strVal val="0-#ppt_w/2"/>
                                          </p:val>
                                        </p:tav>
                                        <p:tav tm="100000">
                                          <p:val>
                                            <p:strVal val="#ppt_x"/>
                                          </p:val>
                                        </p:tav>
                                      </p:tavLst>
                                    </p:anim>
                                    <p:anim calcmode="lin" valueType="num">
                                      <p:cBhvr additive="base">
                                        <p:cTn id="31" dur="500" fill="hold"/>
                                        <p:tgtEl>
                                          <p:spTgt spid="620551"/>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620553"/>
                                        </p:tgtEl>
                                        <p:attrNameLst>
                                          <p:attrName>style.visibility</p:attrName>
                                        </p:attrNameLst>
                                      </p:cBhvr>
                                      <p:to>
                                        <p:strVal val="visible"/>
                                      </p:to>
                                    </p:set>
                                    <p:anim calcmode="lin" valueType="num">
                                      <p:cBhvr additive="base">
                                        <p:cTn id="36" dur="500" fill="hold"/>
                                        <p:tgtEl>
                                          <p:spTgt spid="620553"/>
                                        </p:tgtEl>
                                        <p:attrNameLst>
                                          <p:attrName>ppt_x</p:attrName>
                                        </p:attrNameLst>
                                      </p:cBhvr>
                                      <p:tavLst>
                                        <p:tav tm="0">
                                          <p:val>
                                            <p:strVal val="0-#ppt_w/2"/>
                                          </p:val>
                                        </p:tav>
                                        <p:tav tm="100000">
                                          <p:val>
                                            <p:strVal val="#ppt_x"/>
                                          </p:val>
                                        </p:tav>
                                      </p:tavLst>
                                    </p:anim>
                                    <p:anim calcmode="lin" valueType="num">
                                      <p:cBhvr additive="base">
                                        <p:cTn id="37" dur="500" fill="hold"/>
                                        <p:tgtEl>
                                          <p:spTgt spid="620553"/>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620550"/>
                                        </p:tgtEl>
                                        <p:attrNameLst>
                                          <p:attrName>style.visibility</p:attrName>
                                        </p:attrNameLst>
                                      </p:cBhvr>
                                      <p:to>
                                        <p:strVal val="visible"/>
                                      </p:to>
                                    </p:set>
                                    <p:anim calcmode="lin" valueType="num">
                                      <p:cBhvr additive="base">
                                        <p:cTn id="42" dur="500" fill="hold"/>
                                        <p:tgtEl>
                                          <p:spTgt spid="620550"/>
                                        </p:tgtEl>
                                        <p:attrNameLst>
                                          <p:attrName>ppt_x</p:attrName>
                                        </p:attrNameLst>
                                      </p:cBhvr>
                                      <p:tavLst>
                                        <p:tav tm="0">
                                          <p:val>
                                            <p:strVal val="0-#ppt_w/2"/>
                                          </p:val>
                                        </p:tav>
                                        <p:tav tm="100000">
                                          <p:val>
                                            <p:strVal val="#ppt_x"/>
                                          </p:val>
                                        </p:tav>
                                      </p:tavLst>
                                    </p:anim>
                                    <p:anim calcmode="lin" valueType="num">
                                      <p:cBhvr additive="base">
                                        <p:cTn id="43" dur="500" fill="hold"/>
                                        <p:tgtEl>
                                          <p:spTgt spid="6205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6" grpId="0" autoUpdateAnimBg="0"/>
      <p:bldP spid="620547" grpId="0" autoUpdateAnimBg="0"/>
      <p:bldP spid="620548" grpId="0" autoUpdateAnimBg="0"/>
      <p:bldP spid="620549" grpId="0" autoUpdateAnimBg="0"/>
      <p:bldP spid="620550" grpId="0" autoUpdateAnimBg="0"/>
      <p:bldP spid="620551" grpId="0" autoUpdateAnimBg="0"/>
      <p:bldP spid="62055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5" name="Text Box 3">
            <a:extLst>
              <a:ext uri="{FF2B5EF4-FFF2-40B4-BE49-F238E27FC236}">
                <a16:creationId xmlns:a16="http://schemas.microsoft.com/office/drawing/2014/main" id="{E7DFE6F1-D19F-4994-817D-5B34E97C5BEE}"/>
              </a:ext>
            </a:extLst>
          </p:cNvPr>
          <p:cNvSpPr txBox="1">
            <a:spLocks noChangeArrowheads="1"/>
          </p:cNvSpPr>
          <p:nvPr/>
        </p:nvSpPr>
        <p:spPr bwMode="auto">
          <a:xfrm>
            <a:off x="526473" y="487364"/>
            <a:ext cx="110420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5400" dirty="0">
                <a:effectLst>
                  <a:outerShdw blurRad="38100" dist="38100" dir="2700000" algn="tl">
                    <a:srgbClr val="000000">
                      <a:alpha val="43137"/>
                    </a:srgbClr>
                  </a:outerShdw>
                </a:effectLst>
                <a:latin typeface="+mj-lt"/>
              </a:rPr>
              <a:t>If You Need An Extension</a:t>
            </a:r>
          </a:p>
        </p:txBody>
      </p:sp>
      <p:sp>
        <p:nvSpPr>
          <p:cNvPr id="622596" name="Text Box 4">
            <a:extLst>
              <a:ext uri="{FF2B5EF4-FFF2-40B4-BE49-F238E27FC236}">
                <a16:creationId xmlns:a16="http://schemas.microsoft.com/office/drawing/2014/main" id="{F19F0FD2-1792-46B4-B691-37E442481164}"/>
              </a:ext>
            </a:extLst>
          </p:cNvPr>
          <p:cNvSpPr txBox="1">
            <a:spLocks noChangeArrowheads="1"/>
          </p:cNvSpPr>
          <p:nvPr/>
        </p:nvSpPr>
        <p:spPr bwMode="auto">
          <a:xfrm>
            <a:off x="1014844" y="1568998"/>
            <a:ext cx="94003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lang="en-US" altLang="en-US" sz="3200" b="1" dirty="0">
                <a:latin typeface="Segoe Print" panose="02000600000000000000" pitchFamily="2" charset="0"/>
              </a:rPr>
              <a:t> Request the extension </a:t>
            </a:r>
            <a:r>
              <a:rPr lang="en-US" altLang="en-US" sz="3200" b="1" u="sng" dirty="0">
                <a:latin typeface="Segoe Print" panose="02000600000000000000" pitchFamily="2" charset="0"/>
              </a:rPr>
              <a:t>prior</a:t>
            </a:r>
            <a:r>
              <a:rPr lang="en-US" altLang="en-US" sz="3200" b="1" dirty="0">
                <a:latin typeface="Segoe Print" panose="02000600000000000000" pitchFamily="2" charset="0"/>
              </a:rPr>
              <a:t> to the original expiration date</a:t>
            </a:r>
          </a:p>
        </p:txBody>
      </p:sp>
      <p:sp>
        <p:nvSpPr>
          <p:cNvPr id="622597" name="Text Box 5">
            <a:extLst>
              <a:ext uri="{FF2B5EF4-FFF2-40B4-BE49-F238E27FC236}">
                <a16:creationId xmlns:a16="http://schemas.microsoft.com/office/drawing/2014/main" id="{A6BC484C-2F75-4D48-B7E6-9E6AD66CD11C}"/>
              </a:ext>
            </a:extLst>
          </p:cNvPr>
          <p:cNvSpPr txBox="1">
            <a:spLocks noChangeArrowheads="1"/>
          </p:cNvSpPr>
          <p:nvPr/>
        </p:nvSpPr>
        <p:spPr bwMode="auto">
          <a:xfrm>
            <a:off x="5604162" y="4079046"/>
            <a:ext cx="59643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kumimoji="1" lang="en-US" altLang="en-US" sz="2000" dirty="0">
                <a:latin typeface="Segoe Print" panose="02000600000000000000" pitchFamily="2" charset="0"/>
                <a:cs typeface="Times New Roman" panose="02020603050405020304" pitchFamily="18" charset="0"/>
              </a:rPr>
              <a:t>  If needed, another thirty-day extension will be granted for persons with disabilities.</a:t>
            </a:r>
            <a:endParaRPr lang="en-US" altLang="en-US" sz="2000" dirty="0">
              <a:latin typeface="Segoe Print" panose="02000600000000000000" pitchFamily="2" charset="0"/>
            </a:endParaRPr>
          </a:p>
        </p:txBody>
      </p:sp>
      <p:pic>
        <p:nvPicPr>
          <p:cNvPr id="38914" name="Picture 2" descr="monsters inc paperwork GIF">
            <a:extLst>
              <a:ext uri="{FF2B5EF4-FFF2-40B4-BE49-F238E27FC236}">
                <a16:creationId xmlns:a16="http://schemas.microsoft.com/office/drawing/2014/main" id="{89DFD37F-ADF8-4965-83DA-1DC1C9BA571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6473" y="2961432"/>
            <a:ext cx="4762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9604B98-8A92-478E-B007-C0A7D46A687C}"/>
              </a:ext>
            </a:extLst>
          </p:cNvPr>
          <p:cNvSpPr/>
          <p:nvPr/>
        </p:nvSpPr>
        <p:spPr>
          <a:xfrm>
            <a:off x="5701131" y="3162576"/>
            <a:ext cx="6296917" cy="400110"/>
          </a:xfrm>
          <a:prstGeom prst="rect">
            <a:avLst/>
          </a:prstGeom>
        </p:spPr>
        <p:txBody>
          <a:bodyPr wrap="none">
            <a:spAutoFit/>
          </a:bodyPr>
          <a:lstStyle/>
          <a:p>
            <a:pPr marL="342900" indent="-342900">
              <a:buFont typeface="Arial" panose="020B0604020202020204" pitchFamily="34" charset="0"/>
              <a:buChar char="•"/>
            </a:pPr>
            <a:r>
              <a:rPr kumimoji="1" lang="en-US" altLang="en-US" sz="2000" dirty="0">
                <a:latin typeface="Segoe Print" panose="02000600000000000000" pitchFamily="2" charset="0"/>
                <a:cs typeface="Times New Roman" panose="02020603050405020304" pitchFamily="18" charset="0"/>
              </a:rPr>
              <a:t> One extension for 30 days will be granted. </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622595"/>
                                        </p:tgtEl>
                                        <p:attrNameLst>
                                          <p:attrName>style.visibility</p:attrName>
                                        </p:attrNameLst>
                                      </p:cBhvr>
                                      <p:to>
                                        <p:strVal val="visible"/>
                                      </p:to>
                                    </p:set>
                                    <p:anim calcmode="lin" valueType="num">
                                      <p:cBhvr>
                                        <p:cTn id="7" dur="500" fill="hold"/>
                                        <p:tgtEl>
                                          <p:spTgt spid="622595"/>
                                        </p:tgtEl>
                                        <p:attrNameLst>
                                          <p:attrName>ppt_w</p:attrName>
                                        </p:attrNameLst>
                                      </p:cBhvr>
                                      <p:tavLst>
                                        <p:tav tm="0">
                                          <p:val>
                                            <p:strVal val="2/3*#ppt_w"/>
                                          </p:val>
                                        </p:tav>
                                        <p:tav tm="100000">
                                          <p:val>
                                            <p:strVal val="#ppt_w"/>
                                          </p:val>
                                        </p:tav>
                                      </p:tavLst>
                                    </p:anim>
                                    <p:anim calcmode="lin" valueType="num">
                                      <p:cBhvr>
                                        <p:cTn id="8" dur="500" fill="hold"/>
                                        <p:tgtEl>
                                          <p:spTgt spid="62259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22596"/>
                                        </p:tgtEl>
                                        <p:attrNameLst>
                                          <p:attrName>style.visibility</p:attrName>
                                        </p:attrNameLst>
                                      </p:cBhvr>
                                      <p:to>
                                        <p:strVal val="visible"/>
                                      </p:to>
                                    </p:set>
                                    <p:anim calcmode="lin" valueType="num">
                                      <p:cBhvr additive="base">
                                        <p:cTn id="12" dur="500" fill="hold"/>
                                        <p:tgtEl>
                                          <p:spTgt spid="622596"/>
                                        </p:tgtEl>
                                        <p:attrNameLst>
                                          <p:attrName>ppt_x</p:attrName>
                                        </p:attrNameLst>
                                      </p:cBhvr>
                                      <p:tavLst>
                                        <p:tav tm="0">
                                          <p:val>
                                            <p:strVal val="#ppt_x"/>
                                          </p:val>
                                        </p:tav>
                                        <p:tav tm="100000">
                                          <p:val>
                                            <p:strVal val="#ppt_x"/>
                                          </p:val>
                                        </p:tav>
                                      </p:tavLst>
                                    </p:anim>
                                    <p:anim calcmode="lin" valueType="num">
                                      <p:cBhvr additive="base">
                                        <p:cTn id="13" dur="500" fill="hold"/>
                                        <p:tgtEl>
                                          <p:spTgt spid="622596"/>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622597"/>
                                        </p:tgtEl>
                                        <p:attrNameLst>
                                          <p:attrName>style.visibility</p:attrName>
                                        </p:attrNameLst>
                                      </p:cBhvr>
                                      <p:to>
                                        <p:strVal val="visible"/>
                                      </p:to>
                                    </p:set>
                                    <p:anim calcmode="lin" valueType="num">
                                      <p:cBhvr additive="base">
                                        <p:cTn id="23" dur="500" fill="hold"/>
                                        <p:tgtEl>
                                          <p:spTgt spid="622597"/>
                                        </p:tgtEl>
                                        <p:attrNameLst>
                                          <p:attrName>ppt_x</p:attrName>
                                        </p:attrNameLst>
                                      </p:cBhvr>
                                      <p:tavLst>
                                        <p:tav tm="0">
                                          <p:val>
                                            <p:strVal val="#ppt_x"/>
                                          </p:val>
                                        </p:tav>
                                        <p:tav tm="100000">
                                          <p:val>
                                            <p:strVal val="#ppt_x"/>
                                          </p:val>
                                        </p:tav>
                                      </p:tavLst>
                                    </p:anim>
                                    <p:anim calcmode="lin" valueType="num">
                                      <p:cBhvr additive="base">
                                        <p:cTn id="24" dur="500" fill="hold"/>
                                        <p:tgtEl>
                                          <p:spTgt spid="62259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5" grpId="0" autoUpdateAnimBg="0"/>
      <p:bldP spid="622596" grpId="0" autoUpdateAnimBg="0"/>
      <p:bldP spid="622597" grpId="0" autoUpdateAnimBg="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oving Home Time GIF by Make it Move">
            <a:extLst>
              <a:ext uri="{FF2B5EF4-FFF2-40B4-BE49-F238E27FC236}">
                <a16:creationId xmlns:a16="http://schemas.microsoft.com/office/drawing/2014/main" id="{02015F1F-F31E-46CE-9069-AF055531F5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63783" y="477978"/>
            <a:ext cx="7985962" cy="44958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a:extLst>
              <a:ext uri="{FF2B5EF4-FFF2-40B4-BE49-F238E27FC236}">
                <a16:creationId xmlns:a16="http://schemas.microsoft.com/office/drawing/2014/main" id="{B536344E-1FED-4FE2-8713-18B03C13E99C}"/>
              </a:ext>
            </a:extLst>
          </p:cNvPr>
          <p:cNvSpPr txBox="1">
            <a:spLocks noChangeArrowheads="1"/>
          </p:cNvSpPr>
          <p:nvPr/>
        </p:nvSpPr>
        <p:spPr bwMode="auto">
          <a:xfrm>
            <a:off x="3363783" y="3629883"/>
            <a:ext cx="7620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600" b="1" dirty="0">
                <a:latin typeface="Segoe Print" panose="02000600000000000000" pitchFamily="2" charset="0"/>
              </a:rPr>
              <a:t>The New Reidsville Housing Authority                                                     </a:t>
            </a:r>
            <a:r>
              <a:rPr lang="en-US" altLang="en-US" sz="2600" b="1" dirty="0">
                <a:solidFill>
                  <a:schemeClr val="tx2">
                    <a:lumMod val="95000"/>
                    <a:lumOff val="5000"/>
                  </a:schemeClr>
                </a:solidFill>
                <a:effectLst>
                  <a:outerShdw blurRad="38100" dist="38100" dir="2700000" algn="tl">
                    <a:srgbClr val="000000">
                      <a:alpha val="43137"/>
                    </a:srgbClr>
                  </a:outerShdw>
                </a:effectLst>
                <a:latin typeface="Segoe Print" panose="02000600000000000000" pitchFamily="2" charset="0"/>
              </a:rPr>
              <a:t>New Resident Briefing</a:t>
            </a:r>
          </a:p>
        </p:txBody>
      </p:sp>
      <p:sp>
        <p:nvSpPr>
          <p:cNvPr id="6" name="Text Box 4">
            <a:extLst>
              <a:ext uri="{FF2B5EF4-FFF2-40B4-BE49-F238E27FC236}">
                <a16:creationId xmlns:a16="http://schemas.microsoft.com/office/drawing/2014/main" id="{DFBEE852-6FB1-466F-8470-762A69612652}"/>
              </a:ext>
            </a:extLst>
          </p:cNvPr>
          <p:cNvSpPr txBox="1">
            <a:spLocks noChangeArrowheads="1"/>
          </p:cNvSpPr>
          <p:nvPr/>
        </p:nvSpPr>
        <p:spPr bwMode="auto">
          <a:xfrm>
            <a:off x="2601783" y="4609994"/>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200" dirty="0">
                <a:cs typeface="Times New Roman" panose="02020603050405020304" pitchFamily="18" charset="0"/>
              </a:rPr>
              <a:t>© </a:t>
            </a:r>
            <a:r>
              <a:rPr lang="en-US" altLang="en-US" sz="1200" dirty="0"/>
              <a:t>Copyright 2019 –  The New Reidsville Housing Authority </a:t>
            </a:r>
          </a:p>
        </p:txBody>
      </p:sp>
    </p:spTree>
    <p:extLst>
      <p:ext uri="{BB962C8B-B14F-4D97-AF65-F5344CB8AC3E}">
        <p14:creationId xmlns:p14="http://schemas.microsoft.com/office/powerpoint/2010/main" val="17523678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49925"/>
                                  </p:iterate>
                                  <p:childTnLst>
                                    <p:set>
                                      <p:cBhvr>
                                        <p:cTn id="6" dur="1" fill="hold">
                                          <p:stCondLst>
                                            <p:cond delay="0"/>
                                          </p:stCondLst>
                                        </p:cTn>
                                        <p:tgtEl>
                                          <p:spTgt spid="8"/>
                                        </p:tgtEl>
                                        <p:attrNameLst>
                                          <p:attrName>style.visibility</p:attrName>
                                        </p:attrNameLst>
                                      </p:cBhvr>
                                      <p:to>
                                        <p:strVal val="visible"/>
                                      </p:to>
                                    </p:set>
                                    <p:set>
                                      <p:cBhvr>
                                        <p:cTn id="7" dur="114" fill="hold">
                                          <p:stCondLst>
                                            <p:cond delay="0"/>
                                          </p:stCondLst>
                                        </p:cTn>
                                        <p:tgtEl>
                                          <p:spTgt spid="8"/>
                                        </p:tgtEl>
                                        <p:attrNameLst>
                                          <p:attrName>style.rotation</p:attrName>
                                        </p:attrNameLst>
                                      </p:cBhvr>
                                      <p:to>
                                        <p:strVal val="-45.0"/>
                                      </p:to>
                                    </p:set>
                                    <p:anim calcmode="lin" valueType="num">
                                      <p:cBhvr>
                                        <p:cTn id="8" dur="114" fill="hold">
                                          <p:stCondLst>
                                            <p:cond delay="114"/>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114"/>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249"/>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0428C-E66E-4530-A9CD-6DC640F45EB1}"/>
              </a:ext>
            </a:extLst>
          </p:cNvPr>
          <p:cNvSpPr>
            <a:spLocks noGrp="1"/>
          </p:cNvSpPr>
          <p:nvPr>
            <p:ph type="title"/>
          </p:nvPr>
        </p:nvSpPr>
        <p:spPr>
          <a:xfrm>
            <a:off x="3406631" y="997527"/>
            <a:ext cx="6858002" cy="1828800"/>
          </a:xfrm>
        </p:spPr>
        <p:txBody>
          <a:bodyPr>
            <a:normAutofit fontScale="90000"/>
          </a:bodyPr>
          <a:lstStyle/>
          <a:p>
            <a:pPr algn="ctr"/>
            <a:r>
              <a:rPr lang="en-US" dirty="0"/>
              <a:t>Expect to read through the packet</a:t>
            </a:r>
            <a:br>
              <a:rPr lang="en-US" dirty="0"/>
            </a:br>
            <a:r>
              <a:rPr lang="en-US" dirty="0"/>
              <a:t>SEVERAL TIMES!</a:t>
            </a:r>
          </a:p>
        </p:txBody>
      </p:sp>
      <p:sp>
        <p:nvSpPr>
          <p:cNvPr id="3" name="Text Placeholder 2">
            <a:extLst>
              <a:ext uri="{FF2B5EF4-FFF2-40B4-BE49-F238E27FC236}">
                <a16:creationId xmlns:a16="http://schemas.microsoft.com/office/drawing/2014/main" id="{5D828FF6-0B53-4641-B547-DB7412634E04}"/>
              </a:ext>
            </a:extLst>
          </p:cNvPr>
          <p:cNvSpPr>
            <a:spLocks noGrp="1"/>
          </p:cNvSpPr>
          <p:nvPr>
            <p:ph type="body" idx="1"/>
          </p:nvPr>
        </p:nvSpPr>
        <p:spPr>
          <a:xfrm>
            <a:off x="4883726" y="3117274"/>
            <a:ext cx="6858002" cy="914400"/>
          </a:xfrm>
        </p:spPr>
        <p:txBody>
          <a:bodyPr/>
          <a:lstStyle/>
          <a:p>
            <a:r>
              <a:rPr lang="en-US" dirty="0"/>
              <a:t>There are lots of good resources </a:t>
            </a:r>
          </a:p>
          <a:p>
            <a:r>
              <a:rPr lang="en-US" dirty="0"/>
              <a:t>included in the packet!</a:t>
            </a:r>
          </a:p>
        </p:txBody>
      </p:sp>
      <p:pic>
        <p:nvPicPr>
          <p:cNvPr id="34818" name="Picture 2" descr="Image result for reading">
            <a:extLst>
              <a:ext uri="{FF2B5EF4-FFF2-40B4-BE49-F238E27FC236}">
                <a16:creationId xmlns:a16="http://schemas.microsoft.com/office/drawing/2014/main" id="{43412968-23DC-49A4-BFD9-1AE8B20C5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08" y="-488454"/>
            <a:ext cx="5102949" cy="80077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0FC24B-6C27-4647-9C1F-25936E364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3161" y="4322621"/>
            <a:ext cx="2686050" cy="1971675"/>
          </a:xfrm>
          <a:prstGeom prst="rect">
            <a:avLst/>
          </a:prstGeom>
        </p:spPr>
      </p:pic>
    </p:spTree>
    <p:extLst>
      <p:ext uri="{BB962C8B-B14F-4D97-AF65-F5344CB8AC3E}">
        <p14:creationId xmlns:p14="http://schemas.microsoft.com/office/powerpoint/2010/main" val="184680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DEDA18-0745-4D7F-B2D4-253DE6D14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1273" y="696827"/>
            <a:ext cx="5723854" cy="5686198"/>
          </a:xfrm>
          <a:prstGeom prst="rect">
            <a:avLst/>
          </a:prstGeom>
        </p:spPr>
      </p:pic>
    </p:spTree>
    <p:extLst>
      <p:ext uri="{BB962C8B-B14F-4D97-AF65-F5344CB8AC3E}">
        <p14:creationId xmlns:p14="http://schemas.microsoft.com/office/powerpoint/2010/main" val="75411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7247-420E-4FFC-89A7-9D222775B037}"/>
              </a:ext>
            </a:extLst>
          </p:cNvPr>
          <p:cNvSpPr>
            <a:spLocks noGrp="1"/>
          </p:cNvSpPr>
          <p:nvPr>
            <p:ph type="title"/>
          </p:nvPr>
        </p:nvSpPr>
        <p:spPr/>
        <p:txBody>
          <a:bodyPr>
            <a:normAutofit/>
          </a:bodyPr>
          <a:lstStyle/>
          <a:p>
            <a:r>
              <a:rPr lang="en-US" sz="7200" b="1" dirty="0"/>
              <a:t>SOCIALSERVE.COM</a:t>
            </a:r>
          </a:p>
        </p:txBody>
      </p:sp>
      <p:pic>
        <p:nvPicPr>
          <p:cNvPr id="5" name="Content Placeholder 4">
            <a:extLst>
              <a:ext uri="{FF2B5EF4-FFF2-40B4-BE49-F238E27FC236}">
                <a16:creationId xmlns:a16="http://schemas.microsoft.com/office/drawing/2014/main" id="{E8AA7FE8-318D-4839-A48B-A28D3F5557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5333" y="1677972"/>
            <a:ext cx="8881333" cy="4875228"/>
          </a:xfrm>
        </p:spPr>
      </p:pic>
    </p:spTree>
    <p:extLst>
      <p:ext uri="{BB962C8B-B14F-4D97-AF65-F5344CB8AC3E}">
        <p14:creationId xmlns:p14="http://schemas.microsoft.com/office/powerpoint/2010/main" val="76738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EEAF86-22A0-4454-B69E-996063175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696" y="464127"/>
            <a:ext cx="6252103" cy="6146136"/>
          </a:xfrm>
          <a:prstGeom prst="rect">
            <a:avLst/>
          </a:prstGeom>
        </p:spPr>
      </p:pic>
    </p:spTree>
    <p:extLst>
      <p:ext uri="{BB962C8B-B14F-4D97-AF65-F5344CB8AC3E}">
        <p14:creationId xmlns:p14="http://schemas.microsoft.com/office/powerpoint/2010/main" val="297513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18DC-E12C-476B-AE39-957E55FEC0F9}"/>
              </a:ext>
            </a:extLst>
          </p:cNvPr>
          <p:cNvSpPr>
            <a:spLocks noGrp="1"/>
          </p:cNvSpPr>
          <p:nvPr>
            <p:ph type="title"/>
          </p:nvPr>
        </p:nvSpPr>
        <p:spPr/>
        <p:txBody>
          <a:bodyPr>
            <a:normAutofit/>
          </a:bodyPr>
          <a:lstStyle/>
          <a:p>
            <a:r>
              <a:rPr lang="en-US" sz="7200" dirty="0"/>
              <a:t>POLICIES</a:t>
            </a:r>
          </a:p>
        </p:txBody>
      </p:sp>
      <p:sp>
        <p:nvSpPr>
          <p:cNvPr id="3" name="Content Placeholder 2">
            <a:extLst>
              <a:ext uri="{FF2B5EF4-FFF2-40B4-BE49-F238E27FC236}">
                <a16:creationId xmlns:a16="http://schemas.microsoft.com/office/drawing/2014/main" id="{B5C50D43-E6D4-4276-B47E-CD72F692D3B3}"/>
              </a:ext>
            </a:extLst>
          </p:cNvPr>
          <p:cNvSpPr>
            <a:spLocks noGrp="1"/>
          </p:cNvSpPr>
          <p:nvPr>
            <p:ph idx="1"/>
          </p:nvPr>
        </p:nvSpPr>
        <p:spPr/>
        <p:txBody>
          <a:bodyPr/>
          <a:lstStyle/>
          <a:p>
            <a:r>
              <a:rPr lang="en-US" dirty="0"/>
              <a:t>Voucher Extension and Expiration</a:t>
            </a:r>
          </a:p>
          <a:p>
            <a:r>
              <a:rPr lang="en-US" dirty="0"/>
              <a:t>Fair Market Rent</a:t>
            </a:r>
          </a:p>
        </p:txBody>
      </p:sp>
      <p:pic>
        <p:nvPicPr>
          <p:cNvPr id="5" name="Picture 4">
            <a:extLst>
              <a:ext uri="{FF2B5EF4-FFF2-40B4-BE49-F238E27FC236}">
                <a16:creationId xmlns:a16="http://schemas.microsoft.com/office/drawing/2014/main" id="{26994372-150B-452C-82BC-B3D59BA2E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90" y="3283526"/>
            <a:ext cx="11051493" cy="3269673"/>
          </a:xfrm>
          <a:prstGeom prst="rect">
            <a:avLst/>
          </a:prstGeom>
        </p:spPr>
      </p:pic>
    </p:spTree>
    <p:extLst>
      <p:ext uri="{BB962C8B-B14F-4D97-AF65-F5344CB8AC3E}">
        <p14:creationId xmlns:p14="http://schemas.microsoft.com/office/powerpoint/2010/main" val="292554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18DC-E12C-476B-AE39-957E55FEC0F9}"/>
              </a:ext>
            </a:extLst>
          </p:cNvPr>
          <p:cNvSpPr>
            <a:spLocks noGrp="1"/>
          </p:cNvSpPr>
          <p:nvPr>
            <p:ph type="title"/>
          </p:nvPr>
        </p:nvSpPr>
        <p:spPr/>
        <p:txBody>
          <a:bodyPr>
            <a:normAutofit/>
          </a:bodyPr>
          <a:lstStyle/>
          <a:p>
            <a:r>
              <a:rPr lang="en-US" sz="7200" dirty="0"/>
              <a:t>POLICIES</a:t>
            </a:r>
          </a:p>
        </p:txBody>
      </p:sp>
      <p:sp>
        <p:nvSpPr>
          <p:cNvPr id="3" name="Content Placeholder 2">
            <a:extLst>
              <a:ext uri="{FF2B5EF4-FFF2-40B4-BE49-F238E27FC236}">
                <a16:creationId xmlns:a16="http://schemas.microsoft.com/office/drawing/2014/main" id="{B5C50D43-E6D4-4276-B47E-CD72F692D3B3}"/>
              </a:ext>
            </a:extLst>
          </p:cNvPr>
          <p:cNvSpPr>
            <a:spLocks noGrp="1"/>
          </p:cNvSpPr>
          <p:nvPr>
            <p:ph idx="1"/>
          </p:nvPr>
        </p:nvSpPr>
        <p:spPr/>
        <p:txBody>
          <a:bodyPr/>
          <a:lstStyle/>
          <a:p>
            <a:r>
              <a:rPr lang="en-US" dirty="0"/>
              <a:t>Calculation of Your Rent</a:t>
            </a:r>
          </a:p>
          <a:p>
            <a:r>
              <a:rPr lang="en-US" dirty="0"/>
              <a:t>Tenant Screening</a:t>
            </a:r>
          </a:p>
        </p:txBody>
      </p:sp>
      <p:pic>
        <p:nvPicPr>
          <p:cNvPr id="8" name="Picture 7">
            <a:extLst>
              <a:ext uri="{FF2B5EF4-FFF2-40B4-BE49-F238E27FC236}">
                <a16:creationId xmlns:a16="http://schemas.microsoft.com/office/drawing/2014/main" id="{2D31B4B1-2F11-4420-AF88-61542662E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175" y="2887806"/>
            <a:ext cx="4667250" cy="2800350"/>
          </a:xfrm>
          <a:prstGeom prst="rect">
            <a:avLst/>
          </a:prstGeom>
        </p:spPr>
      </p:pic>
    </p:spTree>
    <p:extLst>
      <p:ext uri="{BB962C8B-B14F-4D97-AF65-F5344CB8AC3E}">
        <p14:creationId xmlns:p14="http://schemas.microsoft.com/office/powerpoint/2010/main" val="5718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presentation</Template>
  <TotalTime>1849</TotalTime>
  <Words>1883</Words>
  <Application>Microsoft Office PowerPoint</Application>
  <PresentationFormat>Widescreen</PresentationFormat>
  <Paragraphs>276</Paragraphs>
  <Slides>39</Slides>
  <Notes>26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5" baseType="lpstr">
      <vt:lpstr>Arial</vt:lpstr>
      <vt:lpstr>Franklin Gothic No.2</vt:lpstr>
      <vt:lpstr>Segoe Print</vt:lpstr>
      <vt:lpstr>Times New Roman</vt:lpstr>
      <vt:lpstr>Nature Illustration 16x9</vt:lpstr>
      <vt:lpstr>Image</vt:lpstr>
      <vt:lpstr>New Resident Briefing</vt:lpstr>
      <vt:lpstr>PowerPoint Presentation</vt:lpstr>
      <vt:lpstr>What’s in the Packet?</vt:lpstr>
      <vt:lpstr>Expect to read through the packet SEVERAL TIMES!</vt:lpstr>
      <vt:lpstr>PowerPoint Presentation</vt:lpstr>
      <vt:lpstr>SOCIALSERVE.COM</vt:lpstr>
      <vt:lpstr>PowerPoint Presentation</vt:lpstr>
      <vt:lpstr>POLICIES</vt:lpstr>
      <vt:lpstr>POLICIES</vt:lpstr>
      <vt:lpstr>POLICIES</vt:lpstr>
      <vt:lpstr>FAMILY RESPONSIBILITIES</vt:lpstr>
      <vt:lpstr>FAMILY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Resident Briefing</dc:title>
  <dc:creator>Mitch Fahrer</dc:creator>
  <cp:lastModifiedBy>Mitch Fahrer</cp:lastModifiedBy>
  <cp:revision>67</cp:revision>
  <cp:lastPrinted>2019-03-04T14:24:00Z</cp:lastPrinted>
  <dcterms:created xsi:type="dcterms:W3CDTF">2019-02-14T14:51:31Z</dcterms:created>
  <dcterms:modified xsi:type="dcterms:W3CDTF">2019-03-05T14:03:58Z</dcterms:modified>
</cp:coreProperties>
</file>